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Nunito Semi Bold"/>
      <p:regular r:id="rId16"/>
    </p:embeddedFont>
    <p:embeddedFont>
      <p:font typeface="Nunito Semi Bold"/>
      <p:regular r:id="rId17"/>
    </p:embeddedFont>
    <p:embeddedFont>
      <p:font typeface="Nunito Semi Bold"/>
      <p:regular r:id="rId18"/>
    </p:embeddedFont>
    <p:embeddedFont>
      <p:font typeface="Nunito Semi Bold"/>
      <p:regular r:id="rId19"/>
    </p:embeddedFont>
    <p:embeddedFont>
      <p:font typeface="PT Sans"/>
      <p:regular r:id="rId20"/>
    </p:embeddedFont>
    <p:embeddedFont>
      <p:font typeface="PT Sans"/>
      <p:regular r:id="rId21"/>
    </p:embeddedFont>
    <p:embeddedFont>
      <p:font typeface="PT Sans"/>
      <p:regular r:id="rId22"/>
    </p:embeddedFont>
    <p:embeddedFont>
      <p:font typeface="PT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304693"/>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Desain dan Perancangan REST API untuk Toko Kelontong</a:t>
            </a:r>
            <a:endParaRPr lang="en-US" sz="4400" dirty="0"/>
          </a:p>
        </p:txBody>
      </p:sp>
      <p:sp>
        <p:nvSpPr>
          <p:cNvPr id="4" name="Text 1"/>
          <p:cNvSpPr/>
          <p:nvPr/>
        </p:nvSpPr>
        <p:spPr>
          <a:xfrm>
            <a:off x="6324124" y="4775716"/>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Laporan ini membahas desain dan perancangan REST API untuk aplikasi toko kelontong, menyoroti database, endpoint, dokumentasi, integrasi, keamanan, dan pengujian.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600336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Pengenalan dan Tujuan</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Tujuan</a:t>
            </a:r>
            <a:endParaRPr lang="en-US" sz="2200" dirty="0"/>
          </a:p>
        </p:txBody>
      </p:sp>
      <p:sp>
        <p:nvSpPr>
          <p:cNvPr id="4" name="Text 2"/>
          <p:cNvSpPr/>
          <p:nvPr/>
        </p:nvSpPr>
        <p:spPr>
          <a:xfrm>
            <a:off x="837724"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REST API dirancang untuk menyediakan akses programatik ke data dan fungsionalitas toko kelontong, memfasilitasi integrasi dengan aplikasi lain, meningkatkan efisiensi operasional, dan meningkatkan pengalaman pelanggan.</a:t>
            </a:r>
            <a:endParaRPr lang="en-US" sz="1850" dirty="0"/>
          </a:p>
        </p:txBody>
      </p:sp>
      <p:sp>
        <p:nvSpPr>
          <p:cNvPr id="5" name="Text 3"/>
          <p:cNvSpPr/>
          <p:nvPr/>
        </p:nvSpPr>
        <p:spPr>
          <a:xfrm>
            <a:off x="7614761"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Manfaat</a:t>
            </a:r>
            <a:endParaRPr lang="en-US" sz="2200" dirty="0"/>
          </a:p>
        </p:txBody>
      </p:sp>
      <p:sp>
        <p:nvSpPr>
          <p:cNvPr id="6" name="Text 4"/>
          <p:cNvSpPr/>
          <p:nvPr/>
        </p:nvSpPr>
        <p:spPr>
          <a:xfrm>
            <a:off x="7614761"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REST API memungkinkan otomatisasi tugas, integrasi sistem, dan pengembangan fitur baru, yang pada akhirnya dapat meningkatkan efisiensi, visibilitas data, dan pengalaman pelanggan.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4482"/>
          </a:xfrm>
          <a:prstGeom prst="rect">
            <a:avLst/>
          </a:prstGeom>
        </p:spPr>
      </p:pic>
      <p:sp>
        <p:nvSpPr>
          <p:cNvPr id="3" name="Text 0"/>
          <p:cNvSpPr/>
          <p:nvPr/>
        </p:nvSpPr>
        <p:spPr>
          <a:xfrm>
            <a:off x="818793" y="643295"/>
            <a:ext cx="5791676" cy="688181"/>
          </a:xfrm>
          <a:prstGeom prst="rect">
            <a:avLst/>
          </a:prstGeom>
          <a:noFill/>
          <a:ln/>
        </p:spPr>
        <p:txBody>
          <a:bodyPr wrap="none" lIns="0" tIns="0" rIns="0" bIns="0" rtlCol="0" anchor="t"/>
          <a:lstStyle/>
          <a:p>
            <a:pPr indent="0" marL="0">
              <a:lnSpc>
                <a:spcPts val="5400"/>
              </a:lnSpc>
              <a:buNone/>
            </a:pPr>
            <a:r>
              <a:rPr lang="en-US" sz="4300" dirty="0">
                <a:solidFill>
                  <a:srgbClr val="FFFFFF"/>
                </a:solidFill>
                <a:latin typeface="Nunito Semi Bold" pitchFamily="34" charset="0"/>
                <a:ea typeface="Nunito Semi Bold" pitchFamily="34" charset="-122"/>
                <a:cs typeface="Nunito Semi Bold" pitchFamily="34" charset="-120"/>
              </a:rPr>
              <a:t>Perancangan Database</a:t>
            </a:r>
            <a:endParaRPr lang="en-US" sz="4300" dirty="0"/>
          </a:p>
        </p:txBody>
      </p:sp>
      <p:sp>
        <p:nvSpPr>
          <p:cNvPr id="4" name="Shape 1"/>
          <p:cNvSpPr/>
          <p:nvPr/>
        </p:nvSpPr>
        <p:spPr>
          <a:xfrm>
            <a:off x="818793" y="1682353"/>
            <a:ext cx="7506414" cy="5908834"/>
          </a:xfrm>
          <a:prstGeom prst="roundRect">
            <a:avLst>
              <a:gd name="adj" fmla="val 5939"/>
            </a:avLst>
          </a:prstGeom>
          <a:noFill/>
          <a:ln w="7620">
            <a:solidFill>
              <a:srgbClr val="FFFFFF">
                <a:alpha val="24000"/>
              </a:srgbClr>
            </a:solidFill>
            <a:prstDash val="solid"/>
          </a:ln>
        </p:spPr>
      </p:sp>
      <p:sp>
        <p:nvSpPr>
          <p:cNvPr id="5" name="Shape 2"/>
          <p:cNvSpPr/>
          <p:nvPr/>
        </p:nvSpPr>
        <p:spPr>
          <a:xfrm>
            <a:off x="826413" y="1689973"/>
            <a:ext cx="7491174" cy="670322"/>
          </a:xfrm>
          <a:prstGeom prst="rect">
            <a:avLst/>
          </a:prstGeom>
          <a:solidFill>
            <a:srgbClr val="FFFFFF">
              <a:alpha val="4000"/>
            </a:srgbClr>
          </a:solidFill>
          <a:ln/>
        </p:spPr>
      </p:sp>
      <p:sp>
        <p:nvSpPr>
          <p:cNvPr id="6" name="Text 3"/>
          <p:cNvSpPr/>
          <p:nvPr/>
        </p:nvSpPr>
        <p:spPr>
          <a:xfrm>
            <a:off x="1060371" y="1837968"/>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Tabel</a:t>
            </a:r>
            <a:endParaRPr lang="en-US" sz="1800" dirty="0"/>
          </a:p>
        </p:txBody>
      </p:sp>
      <p:sp>
        <p:nvSpPr>
          <p:cNvPr id="7" name="Text 4"/>
          <p:cNvSpPr/>
          <p:nvPr/>
        </p:nvSpPr>
        <p:spPr>
          <a:xfrm>
            <a:off x="4809768" y="1837968"/>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Kolom</a:t>
            </a:r>
            <a:endParaRPr lang="en-US" sz="1800" dirty="0"/>
          </a:p>
        </p:txBody>
      </p:sp>
      <p:sp>
        <p:nvSpPr>
          <p:cNvPr id="8" name="Shape 5"/>
          <p:cNvSpPr/>
          <p:nvPr/>
        </p:nvSpPr>
        <p:spPr>
          <a:xfrm>
            <a:off x="826413" y="2360295"/>
            <a:ext cx="7491174" cy="1044654"/>
          </a:xfrm>
          <a:prstGeom prst="rect">
            <a:avLst/>
          </a:prstGeom>
          <a:solidFill>
            <a:srgbClr val="000000">
              <a:alpha val="4000"/>
            </a:srgbClr>
          </a:solidFill>
          <a:ln/>
        </p:spPr>
      </p:sp>
      <p:sp>
        <p:nvSpPr>
          <p:cNvPr id="9" name="Text 6"/>
          <p:cNvSpPr/>
          <p:nvPr/>
        </p:nvSpPr>
        <p:spPr>
          <a:xfrm>
            <a:off x="1060371" y="2508290"/>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Produk</a:t>
            </a:r>
            <a:endParaRPr lang="en-US" sz="1800" dirty="0"/>
          </a:p>
        </p:txBody>
      </p:sp>
      <p:sp>
        <p:nvSpPr>
          <p:cNvPr id="10" name="Text 7"/>
          <p:cNvSpPr/>
          <p:nvPr/>
        </p:nvSpPr>
        <p:spPr>
          <a:xfrm>
            <a:off x="4809768" y="2508290"/>
            <a:ext cx="3273862" cy="748665"/>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ID Produk, Nama Produk, Kategori, Harga, Stok</a:t>
            </a:r>
            <a:endParaRPr lang="en-US" sz="1800" dirty="0"/>
          </a:p>
        </p:txBody>
      </p:sp>
      <p:sp>
        <p:nvSpPr>
          <p:cNvPr id="11" name="Shape 8"/>
          <p:cNvSpPr/>
          <p:nvPr/>
        </p:nvSpPr>
        <p:spPr>
          <a:xfrm>
            <a:off x="826413" y="3404949"/>
            <a:ext cx="7491174" cy="670322"/>
          </a:xfrm>
          <a:prstGeom prst="rect">
            <a:avLst/>
          </a:prstGeom>
          <a:solidFill>
            <a:srgbClr val="FFFFFF">
              <a:alpha val="4000"/>
            </a:srgbClr>
          </a:solidFill>
          <a:ln/>
        </p:spPr>
      </p:sp>
      <p:sp>
        <p:nvSpPr>
          <p:cNvPr id="12" name="Text 9"/>
          <p:cNvSpPr/>
          <p:nvPr/>
        </p:nvSpPr>
        <p:spPr>
          <a:xfrm>
            <a:off x="1060371" y="3552944"/>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Kategori</a:t>
            </a:r>
            <a:endParaRPr lang="en-US" sz="1800" dirty="0"/>
          </a:p>
        </p:txBody>
      </p:sp>
      <p:sp>
        <p:nvSpPr>
          <p:cNvPr id="13" name="Text 10"/>
          <p:cNvSpPr/>
          <p:nvPr/>
        </p:nvSpPr>
        <p:spPr>
          <a:xfrm>
            <a:off x="4809768" y="3552944"/>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ID Kategori, Nama Kategori</a:t>
            </a:r>
            <a:endParaRPr lang="en-US" sz="1800" dirty="0"/>
          </a:p>
        </p:txBody>
      </p:sp>
      <p:sp>
        <p:nvSpPr>
          <p:cNvPr id="14" name="Shape 11"/>
          <p:cNvSpPr/>
          <p:nvPr/>
        </p:nvSpPr>
        <p:spPr>
          <a:xfrm>
            <a:off x="826413" y="4075271"/>
            <a:ext cx="7491174" cy="1044654"/>
          </a:xfrm>
          <a:prstGeom prst="rect">
            <a:avLst/>
          </a:prstGeom>
          <a:solidFill>
            <a:srgbClr val="000000">
              <a:alpha val="4000"/>
            </a:srgbClr>
          </a:solidFill>
          <a:ln/>
        </p:spPr>
      </p:sp>
      <p:sp>
        <p:nvSpPr>
          <p:cNvPr id="15" name="Text 12"/>
          <p:cNvSpPr/>
          <p:nvPr/>
        </p:nvSpPr>
        <p:spPr>
          <a:xfrm>
            <a:off x="1060371" y="4223266"/>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Pelanggan</a:t>
            </a:r>
            <a:endParaRPr lang="en-US" sz="1800" dirty="0"/>
          </a:p>
        </p:txBody>
      </p:sp>
      <p:sp>
        <p:nvSpPr>
          <p:cNvPr id="16" name="Text 13"/>
          <p:cNvSpPr/>
          <p:nvPr/>
        </p:nvSpPr>
        <p:spPr>
          <a:xfrm>
            <a:off x="4809768" y="4223266"/>
            <a:ext cx="3273862" cy="748665"/>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ID Pelanggan, Nama Pelanggan, Alamat, Nomor Telepon</a:t>
            </a:r>
            <a:endParaRPr lang="en-US" sz="1800" dirty="0"/>
          </a:p>
        </p:txBody>
      </p:sp>
      <p:sp>
        <p:nvSpPr>
          <p:cNvPr id="17" name="Shape 14"/>
          <p:cNvSpPr/>
          <p:nvPr/>
        </p:nvSpPr>
        <p:spPr>
          <a:xfrm>
            <a:off x="826413" y="5119926"/>
            <a:ext cx="7491174" cy="1418987"/>
          </a:xfrm>
          <a:prstGeom prst="rect">
            <a:avLst/>
          </a:prstGeom>
          <a:solidFill>
            <a:srgbClr val="FFFFFF">
              <a:alpha val="4000"/>
            </a:srgbClr>
          </a:solidFill>
          <a:ln/>
        </p:spPr>
      </p:sp>
      <p:sp>
        <p:nvSpPr>
          <p:cNvPr id="18" name="Text 15"/>
          <p:cNvSpPr/>
          <p:nvPr/>
        </p:nvSpPr>
        <p:spPr>
          <a:xfrm>
            <a:off x="1060371" y="5267920"/>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Pesanan</a:t>
            </a:r>
            <a:endParaRPr lang="en-US" sz="1800" dirty="0"/>
          </a:p>
        </p:txBody>
      </p:sp>
      <p:sp>
        <p:nvSpPr>
          <p:cNvPr id="19" name="Text 16"/>
          <p:cNvSpPr/>
          <p:nvPr/>
        </p:nvSpPr>
        <p:spPr>
          <a:xfrm>
            <a:off x="4809768" y="5267920"/>
            <a:ext cx="3273862" cy="1122998"/>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ID Pesanan, ID Pelanggan, Tanggal Pesanan, Status Pesanan</a:t>
            </a:r>
            <a:endParaRPr lang="en-US" sz="1800" dirty="0"/>
          </a:p>
        </p:txBody>
      </p:sp>
      <p:sp>
        <p:nvSpPr>
          <p:cNvPr id="20" name="Shape 17"/>
          <p:cNvSpPr/>
          <p:nvPr/>
        </p:nvSpPr>
        <p:spPr>
          <a:xfrm>
            <a:off x="826413" y="6538913"/>
            <a:ext cx="7491174" cy="1044654"/>
          </a:xfrm>
          <a:prstGeom prst="rect">
            <a:avLst/>
          </a:prstGeom>
          <a:solidFill>
            <a:srgbClr val="000000">
              <a:alpha val="4000"/>
            </a:srgbClr>
          </a:solidFill>
          <a:ln/>
        </p:spPr>
      </p:sp>
      <p:sp>
        <p:nvSpPr>
          <p:cNvPr id="21" name="Text 18"/>
          <p:cNvSpPr/>
          <p:nvPr/>
        </p:nvSpPr>
        <p:spPr>
          <a:xfrm>
            <a:off x="1060371" y="6686907"/>
            <a:ext cx="3273862" cy="374333"/>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Detail Pesanan</a:t>
            </a:r>
            <a:endParaRPr lang="en-US" sz="1800" dirty="0"/>
          </a:p>
        </p:txBody>
      </p:sp>
      <p:sp>
        <p:nvSpPr>
          <p:cNvPr id="22" name="Text 19"/>
          <p:cNvSpPr/>
          <p:nvPr/>
        </p:nvSpPr>
        <p:spPr>
          <a:xfrm>
            <a:off x="4809768" y="6686907"/>
            <a:ext cx="3273862" cy="748665"/>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ID Detail Pesanan, ID Pesanan, ID Produk, Kuantitas</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9357" y="576858"/>
            <a:ext cx="4664393" cy="478393"/>
          </a:xfrm>
          <a:prstGeom prst="rect">
            <a:avLst/>
          </a:prstGeom>
          <a:noFill/>
          <a:ln/>
        </p:spPr>
        <p:txBody>
          <a:bodyPr wrap="none" lIns="0" tIns="0" rIns="0" bIns="0" rtlCol="0" anchor="t"/>
          <a:lstStyle/>
          <a:p>
            <a:pPr indent="0" marL="0">
              <a:lnSpc>
                <a:spcPts val="3750"/>
              </a:lnSpc>
              <a:buNone/>
            </a:pPr>
            <a:r>
              <a:rPr lang="en-US" sz="3000" dirty="0">
                <a:solidFill>
                  <a:srgbClr val="FFFFFF"/>
                </a:solidFill>
                <a:latin typeface="Nunito Semi Bold" pitchFamily="34" charset="0"/>
                <a:ea typeface="Nunito Semi Bold" pitchFamily="34" charset="-122"/>
                <a:cs typeface="Nunito Semi Bold" pitchFamily="34" charset="-120"/>
              </a:rPr>
              <a:t>Perancangan Endpoint API</a:t>
            </a:r>
            <a:endParaRPr lang="en-US" sz="3000" dirty="0"/>
          </a:p>
        </p:txBody>
      </p:sp>
      <p:sp>
        <p:nvSpPr>
          <p:cNvPr id="3" name="Shape 1"/>
          <p:cNvSpPr/>
          <p:nvPr/>
        </p:nvSpPr>
        <p:spPr>
          <a:xfrm>
            <a:off x="569357" y="1563529"/>
            <a:ext cx="365998" cy="365998"/>
          </a:xfrm>
          <a:prstGeom prst="roundRect">
            <a:avLst>
              <a:gd name="adj" fmla="val 66670"/>
            </a:avLst>
          </a:prstGeom>
          <a:solidFill>
            <a:srgbClr val="00002E"/>
          </a:solidFill>
          <a:ln w="15240">
            <a:solidFill>
              <a:srgbClr val="F2B42D"/>
            </a:solidFill>
            <a:prstDash val="solid"/>
          </a:ln>
        </p:spPr>
      </p:sp>
      <p:sp>
        <p:nvSpPr>
          <p:cNvPr id="4" name="Text 2"/>
          <p:cNvSpPr/>
          <p:nvPr/>
        </p:nvSpPr>
        <p:spPr>
          <a:xfrm>
            <a:off x="683419" y="1631633"/>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a:t>
            </a:r>
            <a:endParaRPr lang="en-US" sz="1800" dirty="0"/>
          </a:p>
        </p:txBody>
      </p:sp>
      <p:sp>
        <p:nvSpPr>
          <p:cNvPr id="5" name="Text 3"/>
          <p:cNvSpPr/>
          <p:nvPr/>
        </p:nvSpPr>
        <p:spPr>
          <a:xfrm>
            <a:off x="1097994" y="1563529"/>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Daftar Produk</a:t>
            </a:r>
            <a:endParaRPr lang="en-US" sz="1500" dirty="0"/>
          </a:p>
        </p:txBody>
      </p:sp>
      <p:sp>
        <p:nvSpPr>
          <p:cNvPr id="6" name="Text 4"/>
          <p:cNvSpPr/>
          <p:nvPr/>
        </p:nvSpPr>
        <p:spPr>
          <a:xfrm>
            <a:off x="1097994" y="190011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daftar produk yang tersedia di toko.</a:t>
            </a:r>
            <a:endParaRPr lang="en-US" sz="1250" dirty="0"/>
          </a:p>
        </p:txBody>
      </p:sp>
      <p:sp>
        <p:nvSpPr>
          <p:cNvPr id="7" name="Shape 5"/>
          <p:cNvSpPr/>
          <p:nvPr/>
        </p:nvSpPr>
        <p:spPr>
          <a:xfrm>
            <a:off x="5120759" y="1563529"/>
            <a:ext cx="365998" cy="365998"/>
          </a:xfrm>
          <a:prstGeom prst="roundRect">
            <a:avLst>
              <a:gd name="adj" fmla="val 66670"/>
            </a:avLst>
          </a:prstGeom>
          <a:solidFill>
            <a:srgbClr val="00002E"/>
          </a:solidFill>
          <a:ln w="15240">
            <a:solidFill>
              <a:srgbClr val="D7425E"/>
            </a:solidFill>
            <a:prstDash val="solid"/>
          </a:ln>
        </p:spPr>
      </p:sp>
      <p:sp>
        <p:nvSpPr>
          <p:cNvPr id="8" name="Text 6"/>
          <p:cNvSpPr/>
          <p:nvPr/>
        </p:nvSpPr>
        <p:spPr>
          <a:xfrm>
            <a:off x="5234821" y="1631633"/>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2</a:t>
            </a:r>
            <a:endParaRPr lang="en-US" sz="1800" dirty="0"/>
          </a:p>
        </p:txBody>
      </p:sp>
      <p:sp>
        <p:nvSpPr>
          <p:cNvPr id="9" name="Text 7"/>
          <p:cNvSpPr/>
          <p:nvPr/>
        </p:nvSpPr>
        <p:spPr>
          <a:xfrm>
            <a:off x="5649397" y="1563529"/>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Detail Produk</a:t>
            </a:r>
            <a:endParaRPr lang="en-US" sz="1500" dirty="0"/>
          </a:p>
        </p:txBody>
      </p:sp>
      <p:sp>
        <p:nvSpPr>
          <p:cNvPr id="10" name="Text 8"/>
          <p:cNvSpPr/>
          <p:nvPr/>
        </p:nvSpPr>
        <p:spPr>
          <a:xfrm>
            <a:off x="5649397" y="190011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detail produk berdasarkan ID.</a:t>
            </a:r>
            <a:endParaRPr lang="en-US" sz="1250" dirty="0"/>
          </a:p>
        </p:txBody>
      </p:sp>
      <p:sp>
        <p:nvSpPr>
          <p:cNvPr id="11" name="Shape 9"/>
          <p:cNvSpPr/>
          <p:nvPr/>
        </p:nvSpPr>
        <p:spPr>
          <a:xfrm>
            <a:off x="9672161" y="1563529"/>
            <a:ext cx="365998" cy="365998"/>
          </a:xfrm>
          <a:prstGeom prst="roundRect">
            <a:avLst>
              <a:gd name="adj" fmla="val 66670"/>
            </a:avLst>
          </a:prstGeom>
          <a:solidFill>
            <a:srgbClr val="00002E"/>
          </a:solidFill>
          <a:ln w="15240">
            <a:solidFill>
              <a:srgbClr val="DD785E"/>
            </a:solidFill>
            <a:prstDash val="solid"/>
          </a:ln>
        </p:spPr>
      </p:sp>
      <p:sp>
        <p:nvSpPr>
          <p:cNvPr id="12" name="Text 10"/>
          <p:cNvSpPr/>
          <p:nvPr/>
        </p:nvSpPr>
        <p:spPr>
          <a:xfrm>
            <a:off x="9786223" y="1631633"/>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3</a:t>
            </a:r>
            <a:endParaRPr lang="en-US" sz="1800" dirty="0"/>
          </a:p>
        </p:txBody>
      </p:sp>
      <p:sp>
        <p:nvSpPr>
          <p:cNvPr id="13" name="Text 11"/>
          <p:cNvSpPr/>
          <p:nvPr/>
        </p:nvSpPr>
        <p:spPr>
          <a:xfrm>
            <a:off x="10200799" y="1563529"/>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Kategori Produk</a:t>
            </a:r>
            <a:endParaRPr lang="en-US" sz="1500" dirty="0"/>
          </a:p>
        </p:txBody>
      </p:sp>
      <p:sp>
        <p:nvSpPr>
          <p:cNvPr id="14" name="Text 12"/>
          <p:cNvSpPr/>
          <p:nvPr/>
        </p:nvSpPr>
        <p:spPr>
          <a:xfrm>
            <a:off x="10200799" y="190011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daftar kategori produk.</a:t>
            </a:r>
            <a:endParaRPr lang="en-US" sz="1250" dirty="0"/>
          </a:p>
        </p:txBody>
      </p:sp>
      <p:sp>
        <p:nvSpPr>
          <p:cNvPr id="15" name="Shape 13"/>
          <p:cNvSpPr/>
          <p:nvPr/>
        </p:nvSpPr>
        <p:spPr>
          <a:xfrm>
            <a:off x="569357" y="2505908"/>
            <a:ext cx="365998" cy="365998"/>
          </a:xfrm>
          <a:prstGeom prst="roundRect">
            <a:avLst>
              <a:gd name="adj" fmla="val 66670"/>
            </a:avLst>
          </a:prstGeom>
          <a:solidFill>
            <a:srgbClr val="00002E"/>
          </a:solidFill>
          <a:ln w="15240">
            <a:solidFill>
              <a:srgbClr val="48A8E2"/>
            </a:solidFill>
            <a:prstDash val="solid"/>
          </a:ln>
        </p:spPr>
      </p:sp>
      <p:sp>
        <p:nvSpPr>
          <p:cNvPr id="16" name="Text 14"/>
          <p:cNvSpPr/>
          <p:nvPr/>
        </p:nvSpPr>
        <p:spPr>
          <a:xfrm>
            <a:off x="683419" y="2574012"/>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4</a:t>
            </a:r>
            <a:endParaRPr lang="en-US" sz="1800" dirty="0"/>
          </a:p>
        </p:txBody>
      </p:sp>
      <p:sp>
        <p:nvSpPr>
          <p:cNvPr id="17" name="Text 15"/>
          <p:cNvSpPr/>
          <p:nvPr/>
        </p:nvSpPr>
        <p:spPr>
          <a:xfrm>
            <a:off x="1097994" y="2505908"/>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Daftar Pelanggan</a:t>
            </a:r>
            <a:endParaRPr lang="en-US" sz="1500" dirty="0"/>
          </a:p>
        </p:txBody>
      </p:sp>
      <p:sp>
        <p:nvSpPr>
          <p:cNvPr id="18" name="Text 16"/>
          <p:cNvSpPr/>
          <p:nvPr/>
        </p:nvSpPr>
        <p:spPr>
          <a:xfrm>
            <a:off x="1097994" y="284249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daftar pelanggan.</a:t>
            </a:r>
            <a:endParaRPr lang="en-US" sz="1250" dirty="0"/>
          </a:p>
        </p:txBody>
      </p:sp>
      <p:sp>
        <p:nvSpPr>
          <p:cNvPr id="19" name="Shape 17"/>
          <p:cNvSpPr/>
          <p:nvPr/>
        </p:nvSpPr>
        <p:spPr>
          <a:xfrm>
            <a:off x="5120759" y="2505908"/>
            <a:ext cx="365998" cy="365998"/>
          </a:xfrm>
          <a:prstGeom prst="roundRect">
            <a:avLst>
              <a:gd name="adj" fmla="val 66670"/>
            </a:avLst>
          </a:prstGeom>
          <a:solidFill>
            <a:srgbClr val="00002E"/>
          </a:solidFill>
          <a:ln w="15240">
            <a:solidFill>
              <a:srgbClr val="59ABA9"/>
            </a:solidFill>
            <a:prstDash val="solid"/>
          </a:ln>
        </p:spPr>
      </p:sp>
      <p:sp>
        <p:nvSpPr>
          <p:cNvPr id="20" name="Text 18"/>
          <p:cNvSpPr/>
          <p:nvPr/>
        </p:nvSpPr>
        <p:spPr>
          <a:xfrm>
            <a:off x="5234821" y="2574012"/>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5</a:t>
            </a:r>
            <a:endParaRPr lang="en-US" sz="1800" dirty="0"/>
          </a:p>
        </p:txBody>
      </p:sp>
      <p:sp>
        <p:nvSpPr>
          <p:cNvPr id="21" name="Text 19"/>
          <p:cNvSpPr/>
          <p:nvPr/>
        </p:nvSpPr>
        <p:spPr>
          <a:xfrm>
            <a:off x="5649397" y="2505908"/>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Detail Pelanggan</a:t>
            </a:r>
            <a:endParaRPr lang="en-US" sz="1500" dirty="0"/>
          </a:p>
        </p:txBody>
      </p:sp>
      <p:sp>
        <p:nvSpPr>
          <p:cNvPr id="22" name="Text 20"/>
          <p:cNvSpPr/>
          <p:nvPr/>
        </p:nvSpPr>
        <p:spPr>
          <a:xfrm>
            <a:off x="5649397" y="284249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detail pelanggan berdasarkan ID.</a:t>
            </a:r>
            <a:endParaRPr lang="en-US" sz="1250" dirty="0"/>
          </a:p>
        </p:txBody>
      </p:sp>
      <p:sp>
        <p:nvSpPr>
          <p:cNvPr id="23" name="Shape 21"/>
          <p:cNvSpPr/>
          <p:nvPr/>
        </p:nvSpPr>
        <p:spPr>
          <a:xfrm>
            <a:off x="9672161" y="2505908"/>
            <a:ext cx="365998" cy="365998"/>
          </a:xfrm>
          <a:prstGeom prst="roundRect">
            <a:avLst>
              <a:gd name="adj" fmla="val 66670"/>
            </a:avLst>
          </a:prstGeom>
          <a:solidFill>
            <a:srgbClr val="00002E"/>
          </a:solidFill>
          <a:ln w="15240">
            <a:solidFill>
              <a:srgbClr val="F2B42D"/>
            </a:solidFill>
            <a:prstDash val="solid"/>
          </a:ln>
        </p:spPr>
      </p:sp>
      <p:sp>
        <p:nvSpPr>
          <p:cNvPr id="24" name="Text 22"/>
          <p:cNvSpPr/>
          <p:nvPr/>
        </p:nvSpPr>
        <p:spPr>
          <a:xfrm>
            <a:off x="9786223" y="2574012"/>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6</a:t>
            </a:r>
            <a:endParaRPr lang="en-US" sz="1800" dirty="0"/>
          </a:p>
        </p:txBody>
      </p:sp>
      <p:sp>
        <p:nvSpPr>
          <p:cNvPr id="25" name="Text 23"/>
          <p:cNvSpPr/>
          <p:nvPr/>
        </p:nvSpPr>
        <p:spPr>
          <a:xfrm>
            <a:off x="10200799" y="2505908"/>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Buat Pesanan Baru</a:t>
            </a:r>
            <a:endParaRPr lang="en-US" sz="1500" dirty="0"/>
          </a:p>
        </p:txBody>
      </p:sp>
      <p:sp>
        <p:nvSpPr>
          <p:cNvPr id="26" name="Text 24"/>
          <p:cNvSpPr/>
          <p:nvPr/>
        </p:nvSpPr>
        <p:spPr>
          <a:xfrm>
            <a:off x="10200799" y="284249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Membuat pesanan baru untuk pelanggan.</a:t>
            </a:r>
            <a:endParaRPr lang="en-US" sz="1250" dirty="0"/>
          </a:p>
        </p:txBody>
      </p:sp>
      <p:sp>
        <p:nvSpPr>
          <p:cNvPr id="27" name="Shape 25"/>
          <p:cNvSpPr/>
          <p:nvPr/>
        </p:nvSpPr>
        <p:spPr>
          <a:xfrm>
            <a:off x="569357" y="3448288"/>
            <a:ext cx="365998" cy="365998"/>
          </a:xfrm>
          <a:prstGeom prst="roundRect">
            <a:avLst>
              <a:gd name="adj" fmla="val 66670"/>
            </a:avLst>
          </a:prstGeom>
          <a:solidFill>
            <a:srgbClr val="00002E"/>
          </a:solidFill>
          <a:ln w="15240">
            <a:solidFill>
              <a:srgbClr val="D7425E"/>
            </a:solidFill>
            <a:prstDash val="solid"/>
          </a:ln>
        </p:spPr>
      </p:sp>
      <p:sp>
        <p:nvSpPr>
          <p:cNvPr id="28" name="Text 26"/>
          <p:cNvSpPr/>
          <p:nvPr/>
        </p:nvSpPr>
        <p:spPr>
          <a:xfrm>
            <a:off x="683419" y="3516392"/>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7</a:t>
            </a:r>
            <a:endParaRPr lang="en-US" sz="1800" dirty="0"/>
          </a:p>
        </p:txBody>
      </p:sp>
      <p:sp>
        <p:nvSpPr>
          <p:cNvPr id="29" name="Text 27"/>
          <p:cNvSpPr/>
          <p:nvPr/>
        </p:nvSpPr>
        <p:spPr>
          <a:xfrm>
            <a:off x="1097994" y="3448288"/>
            <a:ext cx="2137767"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Perbarui Status Pesanan</a:t>
            </a:r>
            <a:endParaRPr lang="en-US" sz="1500" dirty="0"/>
          </a:p>
        </p:txBody>
      </p:sp>
      <p:sp>
        <p:nvSpPr>
          <p:cNvPr id="30" name="Text 28"/>
          <p:cNvSpPr/>
          <p:nvPr/>
        </p:nvSpPr>
        <p:spPr>
          <a:xfrm>
            <a:off x="1097994" y="378487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Memperbarui status pesanan berdasarkan ID.</a:t>
            </a:r>
            <a:endParaRPr lang="en-US" sz="1250" dirty="0"/>
          </a:p>
        </p:txBody>
      </p:sp>
      <p:sp>
        <p:nvSpPr>
          <p:cNvPr id="31" name="Shape 29"/>
          <p:cNvSpPr/>
          <p:nvPr/>
        </p:nvSpPr>
        <p:spPr>
          <a:xfrm>
            <a:off x="5120759" y="3448288"/>
            <a:ext cx="365998" cy="365998"/>
          </a:xfrm>
          <a:prstGeom prst="roundRect">
            <a:avLst>
              <a:gd name="adj" fmla="val 66670"/>
            </a:avLst>
          </a:prstGeom>
          <a:solidFill>
            <a:srgbClr val="00002E"/>
          </a:solidFill>
          <a:ln w="15240">
            <a:solidFill>
              <a:srgbClr val="DD785E"/>
            </a:solidFill>
            <a:prstDash val="solid"/>
          </a:ln>
        </p:spPr>
      </p:sp>
      <p:sp>
        <p:nvSpPr>
          <p:cNvPr id="32" name="Text 30"/>
          <p:cNvSpPr/>
          <p:nvPr/>
        </p:nvSpPr>
        <p:spPr>
          <a:xfrm>
            <a:off x="5234821" y="3516392"/>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8</a:t>
            </a:r>
            <a:endParaRPr lang="en-US" sz="1800" dirty="0"/>
          </a:p>
        </p:txBody>
      </p:sp>
      <p:sp>
        <p:nvSpPr>
          <p:cNvPr id="33" name="Text 31"/>
          <p:cNvSpPr/>
          <p:nvPr/>
        </p:nvSpPr>
        <p:spPr>
          <a:xfrm>
            <a:off x="5649397" y="3448288"/>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Detail Pesanan</a:t>
            </a:r>
            <a:endParaRPr lang="en-US" sz="1500" dirty="0"/>
          </a:p>
        </p:txBody>
      </p:sp>
      <p:sp>
        <p:nvSpPr>
          <p:cNvPr id="34" name="Text 32"/>
          <p:cNvSpPr/>
          <p:nvPr/>
        </p:nvSpPr>
        <p:spPr>
          <a:xfrm>
            <a:off x="5649397" y="3784878"/>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detail pesanan berdasarkan ID.</a:t>
            </a:r>
            <a:endParaRPr lang="en-US" sz="1250" dirty="0"/>
          </a:p>
        </p:txBody>
      </p:sp>
      <p:sp>
        <p:nvSpPr>
          <p:cNvPr id="35" name="Shape 33"/>
          <p:cNvSpPr/>
          <p:nvPr/>
        </p:nvSpPr>
        <p:spPr>
          <a:xfrm>
            <a:off x="9672161" y="3448288"/>
            <a:ext cx="365998" cy="365998"/>
          </a:xfrm>
          <a:prstGeom prst="roundRect">
            <a:avLst>
              <a:gd name="adj" fmla="val 66670"/>
            </a:avLst>
          </a:prstGeom>
          <a:solidFill>
            <a:srgbClr val="00002E"/>
          </a:solidFill>
          <a:ln w="15240">
            <a:solidFill>
              <a:srgbClr val="48A8E2"/>
            </a:solidFill>
            <a:prstDash val="solid"/>
          </a:ln>
        </p:spPr>
      </p:sp>
      <p:sp>
        <p:nvSpPr>
          <p:cNvPr id="36" name="Text 34"/>
          <p:cNvSpPr/>
          <p:nvPr/>
        </p:nvSpPr>
        <p:spPr>
          <a:xfrm>
            <a:off x="9786223" y="3516392"/>
            <a:ext cx="137755"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9</a:t>
            </a:r>
            <a:endParaRPr lang="en-US" sz="1800" dirty="0"/>
          </a:p>
        </p:txBody>
      </p:sp>
      <p:sp>
        <p:nvSpPr>
          <p:cNvPr id="37" name="Text 35"/>
          <p:cNvSpPr/>
          <p:nvPr/>
        </p:nvSpPr>
        <p:spPr>
          <a:xfrm>
            <a:off x="10200799" y="3448288"/>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Login</a:t>
            </a:r>
            <a:endParaRPr lang="en-US" sz="1500" dirty="0"/>
          </a:p>
        </p:txBody>
      </p:sp>
      <p:sp>
        <p:nvSpPr>
          <p:cNvPr id="38" name="Text 36"/>
          <p:cNvSpPr/>
          <p:nvPr/>
        </p:nvSpPr>
        <p:spPr>
          <a:xfrm>
            <a:off x="10200799" y="3784878"/>
            <a:ext cx="3860125" cy="520303"/>
          </a:xfrm>
          <a:prstGeom prst="rect">
            <a:avLst/>
          </a:prstGeom>
          <a:noFill/>
          <a:ln/>
        </p:spPr>
        <p:txBody>
          <a:bodyPr wrap="squar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Memvalidasi kredensial pengguna dan mengeluarkan token JWT.</a:t>
            </a:r>
            <a:endParaRPr lang="en-US" sz="1250" dirty="0"/>
          </a:p>
        </p:txBody>
      </p:sp>
      <p:sp>
        <p:nvSpPr>
          <p:cNvPr id="39" name="Shape 37"/>
          <p:cNvSpPr/>
          <p:nvPr/>
        </p:nvSpPr>
        <p:spPr>
          <a:xfrm>
            <a:off x="569357" y="4650819"/>
            <a:ext cx="365998" cy="365998"/>
          </a:xfrm>
          <a:prstGeom prst="roundRect">
            <a:avLst>
              <a:gd name="adj" fmla="val 66670"/>
            </a:avLst>
          </a:prstGeom>
          <a:solidFill>
            <a:srgbClr val="00002E"/>
          </a:solidFill>
          <a:ln w="15240">
            <a:solidFill>
              <a:srgbClr val="59ABA9"/>
            </a:solidFill>
            <a:prstDash val="solid"/>
          </a:ln>
        </p:spPr>
      </p:sp>
      <p:sp>
        <p:nvSpPr>
          <p:cNvPr id="40" name="Text 38"/>
          <p:cNvSpPr/>
          <p:nvPr/>
        </p:nvSpPr>
        <p:spPr>
          <a:xfrm>
            <a:off x="614601" y="4718923"/>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10</a:t>
            </a:r>
            <a:endParaRPr lang="en-US" sz="1800" dirty="0"/>
          </a:p>
        </p:txBody>
      </p:sp>
      <p:sp>
        <p:nvSpPr>
          <p:cNvPr id="41" name="Text 39"/>
          <p:cNvSpPr/>
          <p:nvPr/>
        </p:nvSpPr>
        <p:spPr>
          <a:xfrm>
            <a:off x="1097994" y="4650819"/>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Daftar</a:t>
            </a:r>
            <a:endParaRPr lang="en-US" sz="1500" dirty="0"/>
          </a:p>
        </p:txBody>
      </p:sp>
      <p:sp>
        <p:nvSpPr>
          <p:cNvPr id="42" name="Text 40"/>
          <p:cNvSpPr/>
          <p:nvPr/>
        </p:nvSpPr>
        <p:spPr>
          <a:xfrm>
            <a:off x="1097994" y="4987409"/>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Membuat akun pengguna baru.</a:t>
            </a:r>
            <a:endParaRPr lang="en-US" sz="1250" dirty="0"/>
          </a:p>
        </p:txBody>
      </p:sp>
      <p:sp>
        <p:nvSpPr>
          <p:cNvPr id="43" name="Shape 41"/>
          <p:cNvSpPr/>
          <p:nvPr/>
        </p:nvSpPr>
        <p:spPr>
          <a:xfrm>
            <a:off x="5120759" y="4650819"/>
            <a:ext cx="365998" cy="365998"/>
          </a:xfrm>
          <a:prstGeom prst="roundRect">
            <a:avLst>
              <a:gd name="adj" fmla="val 66670"/>
            </a:avLst>
          </a:prstGeom>
          <a:solidFill>
            <a:srgbClr val="00002E"/>
          </a:solidFill>
          <a:ln w="15240">
            <a:solidFill>
              <a:srgbClr val="F2B42D"/>
            </a:solidFill>
            <a:prstDash val="solid"/>
          </a:ln>
        </p:spPr>
      </p:sp>
      <p:sp>
        <p:nvSpPr>
          <p:cNvPr id="44" name="Text 42"/>
          <p:cNvSpPr/>
          <p:nvPr/>
        </p:nvSpPr>
        <p:spPr>
          <a:xfrm>
            <a:off x="5166003" y="4718923"/>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11</a:t>
            </a:r>
            <a:endParaRPr lang="en-US" sz="1800" dirty="0"/>
          </a:p>
        </p:txBody>
      </p:sp>
      <p:sp>
        <p:nvSpPr>
          <p:cNvPr id="45" name="Text 43"/>
          <p:cNvSpPr/>
          <p:nvPr/>
        </p:nvSpPr>
        <p:spPr>
          <a:xfrm>
            <a:off x="5649397" y="4650819"/>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Lupa Kata Sandi</a:t>
            </a:r>
            <a:endParaRPr lang="en-US" sz="1500" dirty="0"/>
          </a:p>
        </p:txBody>
      </p:sp>
      <p:sp>
        <p:nvSpPr>
          <p:cNvPr id="46" name="Text 44"/>
          <p:cNvSpPr/>
          <p:nvPr/>
        </p:nvSpPr>
        <p:spPr>
          <a:xfrm>
            <a:off x="5649397" y="4987409"/>
            <a:ext cx="3860125" cy="520303"/>
          </a:xfrm>
          <a:prstGeom prst="rect">
            <a:avLst/>
          </a:prstGeom>
          <a:noFill/>
          <a:ln/>
        </p:spPr>
        <p:txBody>
          <a:bodyPr wrap="squar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Mengizinkan pengguna untuk mengatur ulang kata sandi mereka.</a:t>
            </a:r>
            <a:endParaRPr lang="en-US" sz="1250" dirty="0"/>
          </a:p>
        </p:txBody>
      </p:sp>
      <p:sp>
        <p:nvSpPr>
          <p:cNvPr id="47" name="Shape 45"/>
          <p:cNvSpPr/>
          <p:nvPr/>
        </p:nvSpPr>
        <p:spPr>
          <a:xfrm>
            <a:off x="9672161" y="4650819"/>
            <a:ext cx="365998" cy="365998"/>
          </a:xfrm>
          <a:prstGeom prst="roundRect">
            <a:avLst>
              <a:gd name="adj" fmla="val 66670"/>
            </a:avLst>
          </a:prstGeom>
          <a:solidFill>
            <a:srgbClr val="00002E"/>
          </a:solidFill>
          <a:ln w="15240">
            <a:solidFill>
              <a:srgbClr val="D7425E"/>
            </a:solidFill>
            <a:prstDash val="solid"/>
          </a:ln>
        </p:spPr>
      </p:sp>
      <p:sp>
        <p:nvSpPr>
          <p:cNvPr id="48" name="Text 46"/>
          <p:cNvSpPr/>
          <p:nvPr/>
        </p:nvSpPr>
        <p:spPr>
          <a:xfrm>
            <a:off x="9717405" y="4718923"/>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12</a:t>
            </a:r>
            <a:endParaRPr lang="en-US" sz="1800" dirty="0"/>
          </a:p>
        </p:txBody>
      </p:sp>
      <p:sp>
        <p:nvSpPr>
          <p:cNvPr id="49" name="Text 47"/>
          <p:cNvSpPr/>
          <p:nvPr/>
        </p:nvSpPr>
        <p:spPr>
          <a:xfrm>
            <a:off x="10200799" y="4650819"/>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Profil Pengguna</a:t>
            </a:r>
            <a:endParaRPr lang="en-US" sz="1500" dirty="0"/>
          </a:p>
        </p:txBody>
      </p:sp>
      <p:sp>
        <p:nvSpPr>
          <p:cNvPr id="50" name="Text 48"/>
          <p:cNvSpPr/>
          <p:nvPr/>
        </p:nvSpPr>
        <p:spPr>
          <a:xfrm>
            <a:off x="10200799" y="4987409"/>
            <a:ext cx="3860125" cy="520303"/>
          </a:xfrm>
          <a:prstGeom prst="rect">
            <a:avLst/>
          </a:prstGeom>
          <a:noFill/>
          <a:ln/>
        </p:spPr>
        <p:txBody>
          <a:bodyPr wrap="squar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informasi profil pengguna yang terautentikasi.</a:t>
            </a:r>
            <a:endParaRPr lang="en-US" sz="1250" dirty="0"/>
          </a:p>
        </p:txBody>
      </p:sp>
      <p:sp>
        <p:nvSpPr>
          <p:cNvPr id="51" name="Shape 49"/>
          <p:cNvSpPr/>
          <p:nvPr/>
        </p:nvSpPr>
        <p:spPr>
          <a:xfrm>
            <a:off x="569357" y="5853351"/>
            <a:ext cx="365998" cy="365998"/>
          </a:xfrm>
          <a:prstGeom prst="roundRect">
            <a:avLst>
              <a:gd name="adj" fmla="val 66670"/>
            </a:avLst>
          </a:prstGeom>
          <a:solidFill>
            <a:srgbClr val="00002E"/>
          </a:solidFill>
          <a:ln w="15240">
            <a:solidFill>
              <a:srgbClr val="DD785E"/>
            </a:solidFill>
            <a:prstDash val="solid"/>
          </a:ln>
        </p:spPr>
      </p:sp>
      <p:sp>
        <p:nvSpPr>
          <p:cNvPr id="52" name="Text 50"/>
          <p:cNvSpPr/>
          <p:nvPr/>
        </p:nvSpPr>
        <p:spPr>
          <a:xfrm>
            <a:off x="614601" y="5921454"/>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13</a:t>
            </a:r>
            <a:endParaRPr lang="en-US" sz="1800" dirty="0"/>
          </a:p>
        </p:txBody>
      </p:sp>
      <p:sp>
        <p:nvSpPr>
          <p:cNvPr id="53" name="Text 51"/>
          <p:cNvSpPr/>
          <p:nvPr/>
        </p:nvSpPr>
        <p:spPr>
          <a:xfrm>
            <a:off x="1097994" y="5853351"/>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Riwayat Pesanan</a:t>
            </a:r>
            <a:endParaRPr lang="en-US" sz="1500" dirty="0"/>
          </a:p>
        </p:txBody>
      </p:sp>
      <p:sp>
        <p:nvSpPr>
          <p:cNvPr id="54" name="Text 52"/>
          <p:cNvSpPr/>
          <p:nvPr/>
        </p:nvSpPr>
        <p:spPr>
          <a:xfrm>
            <a:off x="1097994" y="6189940"/>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riwayat pesanan pelanggan.</a:t>
            </a:r>
            <a:endParaRPr lang="en-US" sz="1250" dirty="0"/>
          </a:p>
        </p:txBody>
      </p:sp>
      <p:sp>
        <p:nvSpPr>
          <p:cNvPr id="55" name="Shape 53"/>
          <p:cNvSpPr/>
          <p:nvPr/>
        </p:nvSpPr>
        <p:spPr>
          <a:xfrm>
            <a:off x="5120759" y="5853351"/>
            <a:ext cx="365998" cy="365998"/>
          </a:xfrm>
          <a:prstGeom prst="roundRect">
            <a:avLst>
              <a:gd name="adj" fmla="val 66670"/>
            </a:avLst>
          </a:prstGeom>
          <a:solidFill>
            <a:srgbClr val="00002E"/>
          </a:solidFill>
          <a:ln w="15240">
            <a:solidFill>
              <a:srgbClr val="48A8E2"/>
            </a:solidFill>
            <a:prstDash val="solid"/>
          </a:ln>
        </p:spPr>
      </p:sp>
      <p:sp>
        <p:nvSpPr>
          <p:cNvPr id="56" name="Text 54"/>
          <p:cNvSpPr/>
          <p:nvPr/>
        </p:nvSpPr>
        <p:spPr>
          <a:xfrm>
            <a:off x="5166003" y="5921454"/>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14</a:t>
            </a:r>
            <a:endParaRPr lang="en-US" sz="1800" dirty="0"/>
          </a:p>
        </p:txBody>
      </p:sp>
      <p:sp>
        <p:nvSpPr>
          <p:cNvPr id="57" name="Text 55"/>
          <p:cNvSpPr/>
          <p:nvPr/>
        </p:nvSpPr>
        <p:spPr>
          <a:xfrm>
            <a:off x="5649397" y="5853351"/>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Promosi Terkini</a:t>
            </a:r>
            <a:endParaRPr lang="en-US" sz="1500" dirty="0"/>
          </a:p>
        </p:txBody>
      </p:sp>
      <p:sp>
        <p:nvSpPr>
          <p:cNvPr id="58" name="Text 56"/>
          <p:cNvSpPr/>
          <p:nvPr/>
        </p:nvSpPr>
        <p:spPr>
          <a:xfrm>
            <a:off x="5649397" y="6189940"/>
            <a:ext cx="3860125"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daftar promosi dan penawaran khusus.</a:t>
            </a:r>
            <a:endParaRPr lang="en-US" sz="1250" dirty="0"/>
          </a:p>
        </p:txBody>
      </p:sp>
      <p:sp>
        <p:nvSpPr>
          <p:cNvPr id="59" name="Shape 57"/>
          <p:cNvSpPr/>
          <p:nvPr/>
        </p:nvSpPr>
        <p:spPr>
          <a:xfrm>
            <a:off x="9672161" y="5853351"/>
            <a:ext cx="365998" cy="365998"/>
          </a:xfrm>
          <a:prstGeom prst="roundRect">
            <a:avLst>
              <a:gd name="adj" fmla="val 66670"/>
            </a:avLst>
          </a:prstGeom>
          <a:solidFill>
            <a:srgbClr val="00002E"/>
          </a:solidFill>
          <a:ln w="15240">
            <a:solidFill>
              <a:srgbClr val="59ABA9"/>
            </a:solidFill>
            <a:prstDash val="solid"/>
          </a:ln>
        </p:spPr>
      </p:sp>
      <p:sp>
        <p:nvSpPr>
          <p:cNvPr id="60" name="Text 58"/>
          <p:cNvSpPr/>
          <p:nvPr/>
        </p:nvSpPr>
        <p:spPr>
          <a:xfrm>
            <a:off x="9717405" y="5921454"/>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15</a:t>
            </a:r>
            <a:endParaRPr lang="en-US" sz="1800" dirty="0"/>
          </a:p>
        </p:txBody>
      </p:sp>
      <p:sp>
        <p:nvSpPr>
          <p:cNvPr id="61" name="Text 59"/>
          <p:cNvSpPr/>
          <p:nvPr/>
        </p:nvSpPr>
        <p:spPr>
          <a:xfrm>
            <a:off x="10200799" y="5853351"/>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Metode Pembayaran</a:t>
            </a:r>
            <a:endParaRPr lang="en-US" sz="1500" dirty="0"/>
          </a:p>
        </p:txBody>
      </p:sp>
      <p:sp>
        <p:nvSpPr>
          <p:cNvPr id="62" name="Text 60"/>
          <p:cNvSpPr/>
          <p:nvPr/>
        </p:nvSpPr>
        <p:spPr>
          <a:xfrm>
            <a:off x="10200799" y="6189940"/>
            <a:ext cx="3860125" cy="520303"/>
          </a:xfrm>
          <a:prstGeom prst="rect">
            <a:avLst/>
          </a:prstGeom>
          <a:noFill/>
          <a:ln/>
        </p:spPr>
        <p:txBody>
          <a:bodyPr wrap="squar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daftar metode pembayaran yang didukung.</a:t>
            </a:r>
            <a:endParaRPr lang="en-US" sz="1250" dirty="0"/>
          </a:p>
        </p:txBody>
      </p:sp>
      <p:sp>
        <p:nvSpPr>
          <p:cNvPr id="63" name="Shape 61"/>
          <p:cNvSpPr/>
          <p:nvPr/>
        </p:nvSpPr>
        <p:spPr>
          <a:xfrm>
            <a:off x="569357" y="7055882"/>
            <a:ext cx="365998" cy="365998"/>
          </a:xfrm>
          <a:prstGeom prst="roundRect">
            <a:avLst>
              <a:gd name="adj" fmla="val 66670"/>
            </a:avLst>
          </a:prstGeom>
          <a:solidFill>
            <a:srgbClr val="00002E"/>
          </a:solidFill>
          <a:ln w="15240">
            <a:solidFill>
              <a:srgbClr val="F2B42D"/>
            </a:solidFill>
            <a:prstDash val="solid"/>
          </a:ln>
        </p:spPr>
      </p:sp>
      <p:sp>
        <p:nvSpPr>
          <p:cNvPr id="64" name="Text 62"/>
          <p:cNvSpPr/>
          <p:nvPr/>
        </p:nvSpPr>
        <p:spPr>
          <a:xfrm>
            <a:off x="614601" y="7123986"/>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16</a:t>
            </a:r>
            <a:endParaRPr lang="en-US" sz="1800" dirty="0"/>
          </a:p>
        </p:txBody>
      </p:sp>
      <p:sp>
        <p:nvSpPr>
          <p:cNvPr id="65" name="Text 63"/>
          <p:cNvSpPr/>
          <p:nvPr/>
        </p:nvSpPr>
        <p:spPr>
          <a:xfrm>
            <a:off x="1097994" y="7055882"/>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Hubungi Kami</a:t>
            </a:r>
            <a:endParaRPr lang="en-US" sz="1500" dirty="0"/>
          </a:p>
        </p:txBody>
      </p:sp>
      <p:sp>
        <p:nvSpPr>
          <p:cNvPr id="66" name="Text 64"/>
          <p:cNvSpPr/>
          <p:nvPr/>
        </p:nvSpPr>
        <p:spPr>
          <a:xfrm>
            <a:off x="1097994" y="7392472"/>
            <a:ext cx="6135886"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Memberikan informasi kontak toko.</a:t>
            </a:r>
            <a:endParaRPr lang="en-US" sz="1250" dirty="0"/>
          </a:p>
        </p:txBody>
      </p:sp>
      <p:sp>
        <p:nvSpPr>
          <p:cNvPr id="67" name="Shape 65"/>
          <p:cNvSpPr/>
          <p:nvPr/>
        </p:nvSpPr>
        <p:spPr>
          <a:xfrm>
            <a:off x="7396520" y="7055882"/>
            <a:ext cx="365998" cy="365998"/>
          </a:xfrm>
          <a:prstGeom prst="roundRect">
            <a:avLst>
              <a:gd name="adj" fmla="val 66670"/>
            </a:avLst>
          </a:prstGeom>
          <a:solidFill>
            <a:srgbClr val="00002E"/>
          </a:solidFill>
          <a:ln w="15240">
            <a:solidFill>
              <a:srgbClr val="D7425E"/>
            </a:solidFill>
            <a:prstDash val="solid"/>
          </a:ln>
        </p:spPr>
      </p:sp>
      <p:sp>
        <p:nvSpPr>
          <p:cNvPr id="68" name="Text 66"/>
          <p:cNvSpPr/>
          <p:nvPr/>
        </p:nvSpPr>
        <p:spPr>
          <a:xfrm>
            <a:off x="7441763" y="7123986"/>
            <a:ext cx="275511" cy="229672"/>
          </a:xfrm>
          <a:prstGeom prst="rect">
            <a:avLst/>
          </a:prstGeom>
          <a:noFill/>
          <a:ln/>
        </p:spPr>
        <p:txBody>
          <a:bodyPr wrap="none" lIns="0" tIns="0" rIns="0" bIns="0" rtlCol="0" anchor="t"/>
          <a:lstStyle/>
          <a:p>
            <a:pPr algn="ctr" indent="0" marL="0">
              <a:lnSpc>
                <a:spcPts val="1800"/>
              </a:lnSpc>
              <a:buNone/>
            </a:pPr>
            <a:r>
              <a:rPr lang="en-US" sz="1800" dirty="0">
                <a:solidFill>
                  <a:srgbClr val="FFFFFF"/>
                </a:solidFill>
                <a:latin typeface="Nunito Semi Bold" pitchFamily="34" charset="0"/>
                <a:ea typeface="Nunito Semi Bold" pitchFamily="34" charset="-122"/>
                <a:cs typeface="Nunito Semi Bold" pitchFamily="34" charset="-120"/>
              </a:rPr>
              <a:t>17</a:t>
            </a:r>
            <a:endParaRPr lang="en-US" sz="1800" dirty="0"/>
          </a:p>
        </p:txBody>
      </p:sp>
      <p:sp>
        <p:nvSpPr>
          <p:cNvPr id="69" name="Text 67"/>
          <p:cNvSpPr/>
          <p:nvPr/>
        </p:nvSpPr>
        <p:spPr>
          <a:xfrm>
            <a:off x="7925157" y="7055882"/>
            <a:ext cx="1913811" cy="239078"/>
          </a:xfrm>
          <a:prstGeom prst="rect">
            <a:avLst/>
          </a:prstGeom>
          <a:noFill/>
          <a:ln/>
        </p:spPr>
        <p:txBody>
          <a:bodyPr wrap="none" lIns="0" tIns="0" rIns="0" bIns="0" rtlCol="0" anchor="t"/>
          <a:lstStyle/>
          <a:p>
            <a:pPr indent="0" marL="0">
              <a:lnSpc>
                <a:spcPts val="1850"/>
              </a:lnSpc>
              <a:buNone/>
            </a:pPr>
            <a:r>
              <a:rPr lang="en-US" sz="1500" dirty="0">
                <a:solidFill>
                  <a:srgbClr val="FFFFFF"/>
                </a:solidFill>
                <a:latin typeface="Nunito Semi Bold" pitchFamily="34" charset="0"/>
                <a:ea typeface="Nunito Semi Bold" pitchFamily="34" charset="-122"/>
                <a:cs typeface="Nunito Semi Bold" pitchFamily="34" charset="-120"/>
              </a:rPr>
              <a:t>Tentang Kami</a:t>
            </a:r>
            <a:endParaRPr lang="en-US" sz="1500" dirty="0"/>
          </a:p>
        </p:txBody>
      </p:sp>
      <p:sp>
        <p:nvSpPr>
          <p:cNvPr id="70" name="Text 68"/>
          <p:cNvSpPr/>
          <p:nvPr/>
        </p:nvSpPr>
        <p:spPr>
          <a:xfrm>
            <a:off x="7925157" y="7392472"/>
            <a:ext cx="6135886" cy="260152"/>
          </a:xfrm>
          <a:prstGeom prst="rect">
            <a:avLst/>
          </a:prstGeom>
          <a:noFill/>
          <a:ln/>
        </p:spPr>
        <p:txBody>
          <a:bodyPr wrap="none" lIns="0" tIns="0" rIns="0" bIns="0" rtlCol="0" anchor="t"/>
          <a:lstStyle/>
          <a:p>
            <a:pPr indent="0" marL="0">
              <a:lnSpc>
                <a:spcPts val="2000"/>
              </a:lnSpc>
              <a:buNone/>
            </a:pPr>
            <a:r>
              <a:rPr lang="en-US" sz="1250" dirty="0">
                <a:solidFill>
                  <a:srgbClr val="FFFFFF"/>
                </a:solidFill>
                <a:latin typeface="PT Sans" pitchFamily="34" charset="0"/>
                <a:ea typeface="PT Sans" pitchFamily="34" charset="-122"/>
                <a:cs typeface="PT Sans" pitchFamily="34" charset="-120"/>
              </a:rPr>
              <a:t>Menampilkan informasi tentang toko dan layanannya.</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065" y="758190"/>
            <a:ext cx="6078617" cy="629245"/>
          </a:xfrm>
          <a:prstGeom prst="rect">
            <a:avLst/>
          </a:prstGeom>
          <a:noFill/>
          <a:ln/>
        </p:spPr>
        <p:txBody>
          <a:bodyPr wrap="none" lIns="0" tIns="0" rIns="0" bIns="0" rtlCol="0" anchor="t"/>
          <a:lstStyle/>
          <a:p>
            <a:pPr indent="0" marL="0">
              <a:lnSpc>
                <a:spcPts val="4950"/>
              </a:lnSpc>
              <a:buNone/>
            </a:pPr>
            <a:r>
              <a:rPr lang="en-US" sz="3950" dirty="0">
                <a:solidFill>
                  <a:srgbClr val="FFFFFF"/>
                </a:solidFill>
                <a:latin typeface="Nunito Semi Bold" pitchFamily="34" charset="0"/>
                <a:ea typeface="Nunito Semi Bold" pitchFamily="34" charset="-122"/>
                <a:cs typeface="Nunito Semi Bold" pitchFamily="34" charset="-120"/>
              </a:rPr>
              <a:t>Dokumentasi Backend API</a:t>
            </a:r>
            <a:endParaRPr lang="en-US" sz="3950" dirty="0"/>
          </a:p>
        </p:txBody>
      </p:sp>
      <p:pic>
        <p:nvPicPr>
          <p:cNvPr id="4" name="Image 1" descr="preencoded.png">    </p:cNvPr>
          <p:cNvPicPr>
            <a:picLocks noChangeAspect="1"/>
          </p:cNvPicPr>
          <p:nvPr/>
        </p:nvPicPr>
        <p:blipFill>
          <a:blip r:embed="rId2"/>
          <a:stretch>
            <a:fillRect/>
          </a:stretch>
        </p:blipFill>
        <p:spPr>
          <a:xfrm>
            <a:off x="6235065" y="1708309"/>
            <a:ext cx="534710" cy="534710"/>
          </a:xfrm>
          <a:prstGeom prst="rect">
            <a:avLst/>
          </a:prstGeom>
        </p:spPr>
      </p:pic>
      <p:sp>
        <p:nvSpPr>
          <p:cNvPr id="5" name="Text 1"/>
          <p:cNvSpPr/>
          <p:nvPr/>
        </p:nvSpPr>
        <p:spPr>
          <a:xfrm>
            <a:off x="6235065" y="2456855"/>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Endpoint</a:t>
            </a:r>
            <a:endParaRPr lang="en-US" sz="1950" dirty="0"/>
          </a:p>
        </p:txBody>
      </p:sp>
      <p:sp>
        <p:nvSpPr>
          <p:cNvPr id="6" name="Text 2"/>
          <p:cNvSpPr/>
          <p:nvPr/>
        </p:nvSpPr>
        <p:spPr>
          <a:xfrm>
            <a:off x="6235065" y="2899767"/>
            <a:ext cx="3662839" cy="136921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Setiap endpoint dijelaskan dengan detail, termasuk metode HTTP yang digunakan, parameter yang diterima, dan respon yang diharapkan.</a:t>
            </a:r>
            <a:endParaRPr lang="en-US" sz="1650" dirty="0"/>
          </a:p>
        </p:txBody>
      </p:sp>
      <p:pic>
        <p:nvPicPr>
          <p:cNvPr id="7" name="Image 2" descr="preencoded.png">    </p:cNvPr>
          <p:cNvPicPr>
            <a:picLocks noChangeAspect="1"/>
          </p:cNvPicPr>
          <p:nvPr/>
        </p:nvPicPr>
        <p:blipFill>
          <a:blip r:embed="rId3"/>
          <a:stretch>
            <a:fillRect/>
          </a:stretch>
        </p:blipFill>
        <p:spPr>
          <a:xfrm>
            <a:off x="10218777" y="1708309"/>
            <a:ext cx="534710" cy="534710"/>
          </a:xfrm>
          <a:prstGeom prst="rect">
            <a:avLst/>
          </a:prstGeom>
        </p:spPr>
      </p:pic>
      <p:sp>
        <p:nvSpPr>
          <p:cNvPr id="8" name="Text 3"/>
          <p:cNvSpPr/>
          <p:nvPr/>
        </p:nvSpPr>
        <p:spPr>
          <a:xfrm>
            <a:off x="10218777" y="2456855"/>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Parameter</a:t>
            </a:r>
            <a:endParaRPr lang="en-US" sz="1950" dirty="0"/>
          </a:p>
        </p:txBody>
      </p:sp>
      <p:sp>
        <p:nvSpPr>
          <p:cNvPr id="9" name="Text 4"/>
          <p:cNvSpPr/>
          <p:nvPr/>
        </p:nvSpPr>
        <p:spPr>
          <a:xfrm>
            <a:off x="10218777" y="2899767"/>
            <a:ext cx="3662958" cy="136921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Parameter input dan output yang digunakan dalam setiap endpoint didokumentasikan dengan jelas, termasuk jenis data, format, dan contoh.</a:t>
            </a:r>
            <a:endParaRPr lang="en-US" sz="1650" dirty="0"/>
          </a:p>
        </p:txBody>
      </p:sp>
      <p:pic>
        <p:nvPicPr>
          <p:cNvPr id="10" name="Image 3" descr="preencoded.png">    </p:cNvPr>
          <p:cNvPicPr>
            <a:picLocks noChangeAspect="1"/>
          </p:cNvPicPr>
          <p:nvPr/>
        </p:nvPicPr>
        <p:blipFill>
          <a:blip r:embed="rId4"/>
          <a:stretch>
            <a:fillRect/>
          </a:stretch>
        </p:blipFill>
        <p:spPr>
          <a:xfrm>
            <a:off x="6235065" y="4910733"/>
            <a:ext cx="534710" cy="534710"/>
          </a:xfrm>
          <a:prstGeom prst="rect">
            <a:avLst/>
          </a:prstGeom>
        </p:spPr>
      </p:pic>
      <p:sp>
        <p:nvSpPr>
          <p:cNvPr id="11" name="Text 5"/>
          <p:cNvSpPr/>
          <p:nvPr/>
        </p:nvSpPr>
        <p:spPr>
          <a:xfrm>
            <a:off x="6235065" y="5659279"/>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Dokumentasi</a:t>
            </a:r>
            <a:endParaRPr lang="en-US" sz="1950" dirty="0"/>
          </a:p>
        </p:txBody>
      </p:sp>
      <p:sp>
        <p:nvSpPr>
          <p:cNvPr id="12" name="Text 6"/>
          <p:cNvSpPr/>
          <p:nvPr/>
        </p:nvSpPr>
        <p:spPr>
          <a:xfrm>
            <a:off x="6235065" y="6102191"/>
            <a:ext cx="3662839" cy="136921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Dokumentasi API disusun secara terstruktur dan mudah dipahami, menggunakan format standar dan terminologi yang konsisten.</a:t>
            </a:r>
            <a:endParaRPr lang="en-US" sz="1650" dirty="0"/>
          </a:p>
        </p:txBody>
      </p:sp>
      <p:pic>
        <p:nvPicPr>
          <p:cNvPr id="13" name="Image 4" descr="preencoded.png">    </p:cNvPr>
          <p:cNvPicPr>
            <a:picLocks noChangeAspect="1"/>
          </p:cNvPicPr>
          <p:nvPr/>
        </p:nvPicPr>
        <p:blipFill>
          <a:blip r:embed="rId5"/>
          <a:stretch>
            <a:fillRect/>
          </a:stretch>
        </p:blipFill>
        <p:spPr>
          <a:xfrm>
            <a:off x="10218777" y="4910733"/>
            <a:ext cx="534710" cy="534710"/>
          </a:xfrm>
          <a:prstGeom prst="rect">
            <a:avLst/>
          </a:prstGeom>
        </p:spPr>
      </p:pic>
      <p:sp>
        <p:nvSpPr>
          <p:cNvPr id="14" name="Text 7"/>
          <p:cNvSpPr/>
          <p:nvPr/>
        </p:nvSpPr>
        <p:spPr>
          <a:xfrm>
            <a:off x="10218777" y="5659279"/>
            <a:ext cx="2516624" cy="314563"/>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Contoh</a:t>
            </a:r>
            <a:endParaRPr lang="en-US" sz="1950" dirty="0"/>
          </a:p>
        </p:txBody>
      </p:sp>
      <p:sp>
        <p:nvSpPr>
          <p:cNvPr id="15" name="Text 8"/>
          <p:cNvSpPr/>
          <p:nvPr/>
        </p:nvSpPr>
        <p:spPr>
          <a:xfrm>
            <a:off x="10218777" y="6102191"/>
            <a:ext cx="3662958" cy="136921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Contoh kode dan permintaan/respon API disertakan untuk membantu pengembang memahami cara menggunakan API.</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3179"/>
          </a:xfrm>
          <a:prstGeom prst="rect">
            <a:avLst/>
          </a:prstGeom>
        </p:spPr>
      </p:pic>
      <p:sp>
        <p:nvSpPr>
          <p:cNvPr id="3" name="Text 0"/>
          <p:cNvSpPr/>
          <p:nvPr/>
        </p:nvSpPr>
        <p:spPr>
          <a:xfrm>
            <a:off x="720447" y="3139202"/>
            <a:ext cx="4843582" cy="605433"/>
          </a:xfrm>
          <a:prstGeom prst="rect">
            <a:avLst/>
          </a:prstGeom>
          <a:noFill/>
          <a:ln/>
        </p:spPr>
        <p:txBody>
          <a:bodyPr wrap="none" lIns="0" tIns="0" rIns="0" bIns="0" rtlCol="0" anchor="t"/>
          <a:lstStyle/>
          <a:p>
            <a:pPr indent="0" marL="0">
              <a:lnSpc>
                <a:spcPts val="4750"/>
              </a:lnSpc>
              <a:buNone/>
            </a:pPr>
            <a:r>
              <a:rPr lang="en-US" sz="3800" dirty="0">
                <a:solidFill>
                  <a:srgbClr val="FFFFFF"/>
                </a:solidFill>
                <a:latin typeface="Nunito Semi Bold" pitchFamily="34" charset="0"/>
                <a:ea typeface="Nunito Semi Bold" pitchFamily="34" charset="-122"/>
                <a:cs typeface="Nunito Semi Bold" pitchFamily="34" charset="-120"/>
              </a:rPr>
              <a:t>Integrasi API Publik</a:t>
            </a:r>
            <a:endParaRPr lang="en-US" sz="3800" dirty="0"/>
          </a:p>
        </p:txBody>
      </p:sp>
      <p:sp>
        <p:nvSpPr>
          <p:cNvPr id="4" name="Shape 1"/>
          <p:cNvSpPr/>
          <p:nvPr/>
        </p:nvSpPr>
        <p:spPr>
          <a:xfrm>
            <a:off x="720447" y="4362093"/>
            <a:ext cx="13189506" cy="22860"/>
          </a:xfrm>
          <a:prstGeom prst="roundRect">
            <a:avLst>
              <a:gd name="adj" fmla="val 1350760"/>
            </a:avLst>
          </a:prstGeom>
          <a:solidFill>
            <a:srgbClr val="FFFFFF">
              <a:alpha val="24000"/>
            </a:srgbClr>
          </a:solidFill>
          <a:ln/>
        </p:spPr>
      </p:sp>
      <p:sp>
        <p:nvSpPr>
          <p:cNvPr id="5" name="Shape 2"/>
          <p:cNvSpPr/>
          <p:nvPr/>
        </p:nvSpPr>
        <p:spPr>
          <a:xfrm>
            <a:off x="2838688" y="4362093"/>
            <a:ext cx="22860" cy="720447"/>
          </a:xfrm>
          <a:prstGeom prst="roundRect">
            <a:avLst>
              <a:gd name="adj" fmla="val 1350760"/>
            </a:avLst>
          </a:prstGeom>
          <a:solidFill>
            <a:srgbClr val="F2B42D"/>
          </a:solidFill>
          <a:ln/>
        </p:spPr>
      </p:sp>
      <p:sp>
        <p:nvSpPr>
          <p:cNvPr id="6" name="Shape 3"/>
          <p:cNvSpPr/>
          <p:nvPr/>
        </p:nvSpPr>
        <p:spPr>
          <a:xfrm>
            <a:off x="2618542" y="4130516"/>
            <a:ext cx="463153" cy="463153"/>
          </a:xfrm>
          <a:prstGeom prst="roundRect">
            <a:avLst>
              <a:gd name="adj" fmla="val 66670"/>
            </a:avLst>
          </a:prstGeom>
          <a:solidFill>
            <a:srgbClr val="00002E"/>
          </a:solidFill>
          <a:ln w="22860">
            <a:solidFill>
              <a:srgbClr val="F2B42D"/>
            </a:solidFill>
            <a:prstDash val="solid"/>
          </a:ln>
        </p:spPr>
      </p:sp>
      <p:sp>
        <p:nvSpPr>
          <p:cNvPr id="7" name="Text 4"/>
          <p:cNvSpPr/>
          <p:nvPr/>
        </p:nvSpPr>
        <p:spPr>
          <a:xfrm>
            <a:off x="2762845" y="4216718"/>
            <a:ext cx="174427" cy="290632"/>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1</a:t>
            </a:r>
            <a:endParaRPr lang="en-US" sz="2250" dirty="0"/>
          </a:p>
        </p:txBody>
      </p:sp>
      <p:sp>
        <p:nvSpPr>
          <p:cNvPr id="8" name="Text 5"/>
          <p:cNvSpPr/>
          <p:nvPr/>
        </p:nvSpPr>
        <p:spPr>
          <a:xfrm>
            <a:off x="1639253" y="5288399"/>
            <a:ext cx="2421731" cy="302657"/>
          </a:xfrm>
          <a:prstGeom prst="rect">
            <a:avLst/>
          </a:prstGeom>
          <a:noFill/>
          <a:ln/>
        </p:spPr>
        <p:txBody>
          <a:bodyPr wrap="none" lIns="0" tIns="0" rIns="0" bIns="0" rtlCol="0" anchor="t"/>
          <a:lstStyle/>
          <a:p>
            <a:pPr algn="ctr" indent="0" marL="0">
              <a:lnSpc>
                <a:spcPts val="2350"/>
              </a:lnSpc>
              <a:buNone/>
            </a:pPr>
            <a:r>
              <a:rPr lang="en-US" sz="1900" dirty="0">
                <a:solidFill>
                  <a:srgbClr val="FFFFFF"/>
                </a:solidFill>
                <a:latin typeface="Nunito Semi Bold" pitchFamily="34" charset="0"/>
                <a:ea typeface="Nunito Semi Bold" pitchFamily="34" charset="-122"/>
                <a:cs typeface="Nunito Semi Bold" pitchFamily="34" charset="-120"/>
              </a:rPr>
              <a:t>Integrasi Aplikasi</a:t>
            </a:r>
            <a:endParaRPr lang="en-US" sz="1900" dirty="0"/>
          </a:p>
        </p:txBody>
      </p:sp>
      <p:sp>
        <p:nvSpPr>
          <p:cNvPr id="9" name="Text 6"/>
          <p:cNvSpPr/>
          <p:nvPr/>
        </p:nvSpPr>
        <p:spPr>
          <a:xfrm>
            <a:off x="926187" y="5714524"/>
            <a:ext cx="3847862" cy="1317308"/>
          </a:xfrm>
          <a:prstGeom prst="rect">
            <a:avLst/>
          </a:prstGeom>
          <a:noFill/>
          <a:ln/>
        </p:spPr>
        <p:txBody>
          <a:bodyPr wrap="square" lIns="0" tIns="0" rIns="0" bIns="0" rtlCol="0" anchor="t"/>
          <a:lstStyle/>
          <a:p>
            <a:pPr algn="ctr" indent="0" marL="0">
              <a:lnSpc>
                <a:spcPts val="2550"/>
              </a:lnSpc>
              <a:buNone/>
            </a:pPr>
            <a:r>
              <a:rPr lang="en-US" sz="1600" dirty="0">
                <a:solidFill>
                  <a:srgbClr val="FFFFFF"/>
                </a:solidFill>
                <a:latin typeface="PT Sans" pitchFamily="34" charset="0"/>
                <a:ea typeface="PT Sans" pitchFamily="34" charset="-122"/>
                <a:cs typeface="PT Sans" pitchFamily="34" charset="-120"/>
              </a:rPr>
              <a:t>API dapat diintegrasikan dengan aplikasi pihak ketiga, seperti aplikasi pengiriman, sistem POS, atau platform e-commerce, untuk memperluas fungsionalitas.</a:t>
            </a:r>
            <a:endParaRPr lang="en-US" sz="1600" dirty="0"/>
          </a:p>
        </p:txBody>
      </p:sp>
      <p:sp>
        <p:nvSpPr>
          <p:cNvPr id="10" name="Shape 7"/>
          <p:cNvSpPr/>
          <p:nvPr/>
        </p:nvSpPr>
        <p:spPr>
          <a:xfrm>
            <a:off x="7303770" y="4362093"/>
            <a:ext cx="22860" cy="720447"/>
          </a:xfrm>
          <a:prstGeom prst="roundRect">
            <a:avLst>
              <a:gd name="adj" fmla="val 1350760"/>
            </a:avLst>
          </a:prstGeom>
          <a:solidFill>
            <a:srgbClr val="D7425E"/>
          </a:solidFill>
          <a:ln/>
        </p:spPr>
      </p:sp>
      <p:sp>
        <p:nvSpPr>
          <p:cNvPr id="11" name="Shape 8"/>
          <p:cNvSpPr/>
          <p:nvPr/>
        </p:nvSpPr>
        <p:spPr>
          <a:xfrm>
            <a:off x="7083623" y="4130516"/>
            <a:ext cx="463153" cy="463153"/>
          </a:xfrm>
          <a:prstGeom prst="roundRect">
            <a:avLst>
              <a:gd name="adj" fmla="val 66670"/>
            </a:avLst>
          </a:prstGeom>
          <a:solidFill>
            <a:srgbClr val="00002E"/>
          </a:solidFill>
          <a:ln w="22860">
            <a:solidFill>
              <a:srgbClr val="D7425E"/>
            </a:solidFill>
            <a:prstDash val="solid"/>
          </a:ln>
        </p:spPr>
      </p:sp>
      <p:sp>
        <p:nvSpPr>
          <p:cNvPr id="12" name="Text 9"/>
          <p:cNvSpPr/>
          <p:nvPr/>
        </p:nvSpPr>
        <p:spPr>
          <a:xfrm>
            <a:off x="7227927" y="4216718"/>
            <a:ext cx="174427" cy="290632"/>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2</a:t>
            </a:r>
            <a:endParaRPr lang="en-US" sz="2250" dirty="0"/>
          </a:p>
        </p:txBody>
      </p:sp>
      <p:sp>
        <p:nvSpPr>
          <p:cNvPr id="13" name="Text 10"/>
          <p:cNvSpPr/>
          <p:nvPr/>
        </p:nvSpPr>
        <p:spPr>
          <a:xfrm>
            <a:off x="6104334" y="5288399"/>
            <a:ext cx="2421731" cy="302657"/>
          </a:xfrm>
          <a:prstGeom prst="rect">
            <a:avLst/>
          </a:prstGeom>
          <a:noFill/>
          <a:ln/>
        </p:spPr>
        <p:txBody>
          <a:bodyPr wrap="none" lIns="0" tIns="0" rIns="0" bIns="0" rtlCol="0" anchor="t"/>
          <a:lstStyle/>
          <a:p>
            <a:pPr algn="ctr" indent="0" marL="0">
              <a:lnSpc>
                <a:spcPts val="2350"/>
              </a:lnSpc>
              <a:buNone/>
            </a:pPr>
            <a:r>
              <a:rPr lang="en-US" sz="1900" dirty="0">
                <a:solidFill>
                  <a:srgbClr val="FFFFFF"/>
                </a:solidFill>
                <a:latin typeface="Nunito Semi Bold" pitchFamily="34" charset="0"/>
                <a:ea typeface="Nunito Semi Bold" pitchFamily="34" charset="-122"/>
                <a:cs typeface="Nunito Semi Bold" pitchFamily="34" charset="-120"/>
              </a:rPr>
              <a:t>Sinkronisasi Data</a:t>
            </a:r>
            <a:endParaRPr lang="en-US" sz="1900" dirty="0"/>
          </a:p>
        </p:txBody>
      </p:sp>
      <p:sp>
        <p:nvSpPr>
          <p:cNvPr id="14" name="Text 11"/>
          <p:cNvSpPr/>
          <p:nvPr/>
        </p:nvSpPr>
        <p:spPr>
          <a:xfrm>
            <a:off x="5391269" y="5714524"/>
            <a:ext cx="3847862" cy="1646634"/>
          </a:xfrm>
          <a:prstGeom prst="rect">
            <a:avLst/>
          </a:prstGeom>
          <a:noFill/>
          <a:ln/>
        </p:spPr>
        <p:txBody>
          <a:bodyPr wrap="square" lIns="0" tIns="0" rIns="0" bIns="0" rtlCol="0" anchor="t"/>
          <a:lstStyle/>
          <a:p>
            <a:pPr algn="ctr" indent="0" marL="0">
              <a:lnSpc>
                <a:spcPts val="2550"/>
              </a:lnSpc>
              <a:buNone/>
            </a:pPr>
            <a:r>
              <a:rPr lang="en-US" sz="1600" dirty="0">
                <a:solidFill>
                  <a:srgbClr val="FFFFFF"/>
                </a:solidFill>
                <a:latin typeface="PT Sans" pitchFamily="34" charset="0"/>
                <a:ea typeface="PT Sans" pitchFamily="34" charset="-122"/>
                <a:cs typeface="PT Sans" pitchFamily="34" charset="-120"/>
              </a:rPr>
              <a:t>Integrasi dengan API publik memungkinkan sinkronisasi data antara sistem toko kelontong dan aplikasi lain, seperti platform pemasaran digital atau sistem analitik.</a:t>
            </a:r>
            <a:endParaRPr lang="en-US" sz="1600" dirty="0"/>
          </a:p>
        </p:txBody>
      </p:sp>
      <p:sp>
        <p:nvSpPr>
          <p:cNvPr id="15" name="Shape 12"/>
          <p:cNvSpPr/>
          <p:nvPr/>
        </p:nvSpPr>
        <p:spPr>
          <a:xfrm>
            <a:off x="11768852" y="4362093"/>
            <a:ext cx="22860" cy="720447"/>
          </a:xfrm>
          <a:prstGeom prst="roundRect">
            <a:avLst>
              <a:gd name="adj" fmla="val 1350760"/>
            </a:avLst>
          </a:prstGeom>
          <a:solidFill>
            <a:srgbClr val="DD785E"/>
          </a:solidFill>
          <a:ln/>
        </p:spPr>
      </p:sp>
      <p:sp>
        <p:nvSpPr>
          <p:cNvPr id="16" name="Shape 13"/>
          <p:cNvSpPr/>
          <p:nvPr/>
        </p:nvSpPr>
        <p:spPr>
          <a:xfrm>
            <a:off x="11548705" y="4130516"/>
            <a:ext cx="463153" cy="463153"/>
          </a:xfrm>
          <a:prstGeom prst="roundRect">
            <a:avLst>
              <a:gd name="adj" fmla="val 66670"/>
            </a:avLst>
          </a:prstGeom>
          <a:solidFill>
            <a:srgbClr val="00002E"/>
          </a:solidFill>
          <a:ln w="22860">
            <a:solidFill>
              <a:srgbClr val="DD785E"/>
            </a:solidFill>
            <a:prstDash val="solid"/>
          </a:ln>
        </p:spPr>
      </p:sp>
      <p:sp>
        <p:nvSpPr>
          <p:cNvPr id="17" name="Text 14"/>
          <p:cNvSpPr/>
          <p:nvPr/>
        </p:nvSpPr>
        <p:spPr>
          <a:xfrm>
            <a:off x="11693009" y="4216718"/>
            <a:ext cx="174427" cy="290632"/>
          </a:xfrm>
          <a:prstGeom prst="rect">
            <a:avLst/>
          </a:prstGeom>
          <a:noFill/>
          <a:ln/>
        </p:spPr>
        <p:txBody>
          <a:bodyPr wrap="none" lIns="0" tIns="0" rIns="0" bIns="0" rtlCol="0" anchor="t"/>
          <a:lstStyle/>
          <a:p>
            <a:pPr algn="ctr" indent="0" marL="0">
              <a:lnSpc>
                <a:spcPts val="2250"/>
              </a:lnSpc>
              <a:buNone/>
            </a:pPr>
            <a:r>
              <a:rPr lang="en-US" sz="2250" dirty="0">
                <a:solidFill>
                  <a:srgbClr val="FFFFFF"/>
                </a:solidFill>
                <a:latin typeface="Nunito Semi Bold" pitchFamily="34" charset="0"/>
                <a:ea typeface="Nunito Semi Bold" pitchFamily="34" charset="-122"/>
                <a:cs typeface="Nunito Semi Bold" pitchFamily="34" charset="-120"/>
              </a:rPr>
              <a:t>3</a:t>
            </a:r>
            <a:endParaRPr lang="en-US" sz="2250" dirty="0"/>
          </a:p>
        </p:txBody>
      </p:sp>
      <p:sp>
        <p:nvSpPr>
          <p:cNvPr id="18" name="Text 15"/>
          <p:cNvSpPr/>
          <p:nvPr/>
        </p:nvSpPr>
        <p:spPr>
          <a:xfrm>
            <a:off x="9856351" y="5288399"/>
            <a:ext cx="3847862" cy="605314"/>
          </a:xfrm>
          <a:prstGeom prst="rect">
            <a:avLst/>
          </a:prstGeom>
          <a:noFill/>
          <a:ln/>
        </p:spPr>
        <p:txBody>
          <a:bodyPr wrap="square" lIns="0" tIns="0" rIns="0" bIns="0" rtlCol="0" anchor="t"/>
          <a:lstStyle/>
          <a:p>
            <a:pPr algn="ctr" indent="0" marL="0">
              <a:lnSpc>
                <a:spcPts val="2350"/>
              </a:lnSpc>
              <a:buNone/>
            </a:pPr>
            <a:r>
              <a:rPr lang="en-US" sz="1900" dirty="0">
                <a:solidFill>
                  <a:srgbClr val="FFFFFF"/>
                </a:solidFill>
                <a:latin typeface="Nunito Semi Bold" pitchFamily="34" charset="0"/>
                <a:ea typeface="Nunito Semi Bold" pitchFamily="34" charset="-122"/>
                <a:cs typeface="Nunito Semi Bold" pitchFamily="34" charset="-120"/>
              </a:rPr>
              <a:t>Peningkatan Pengalaman Pelanggan</a:t>
            </a:r>
            <a:endParaRPr lang="en-US" sz="1900" dirty="0"/>
          </a:p>
        </p:txBody>
      </p:sp>
      <p:sp>
        <p:nvSpPr>
          <p:cNvPr id="19" name="Text 16"/>
          <p:cNvSpPr/>
          <p:nvPr/>
        </p:nvSpPr>
        <p:spPr>
          <a:xfrm>
            <a:off x="9856351" y="6017181"/>
            <a:ext cx="3847862" cy="1646634"/>
          </a:xfrm>
          <a:prstGeom prst="rect">
            <a:avLst/>
          </a:prstGeom>
          <a:noFill/>
          <a:ln/>
        </p:spPr>
        <p:txBody>
          <a:bodyPr wrap="square" lIns="0" tIns="0" rIns="0" bIns="0" rtlCol="0" anchor="t"/>
          <a:lstStyle/>
          <a:p>
            <a:pPr algn="ctr" indent="0" marL="0">
              <a:lnSpc>
                <a:spcPts val="2550"/>
              </a:lnSpc>
              <a:buNone/>
            </a:pPr>
            <a:r>
              <a:rPr lang="en-US" sz="1600" dirty="0">
                <a:solidFill>
                  <a:srgbClr val="FFFFFF"/>
                </a:solidFill>
                <a:latin typeface="PT Sans" pitchFamily="34" charset="0"/>
                <a:ea typeface="PT Sans" pitchFamily="34" charset="-122"/>
                <a:cs typeface="PT Sans" pitchFamily="34" charset="-120"/>
              </a:rPr>
              <a:t>Integrasi dengan API publik dapat meningkatkan pengalaman pelanggan dengan menyediakan akses mudah ke informasi produk, riwayat pesanan, dan layanan lainnya.</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981"/>
          </a:xfrm>
          <a:prstGeom prst="rect">
            <a:avLst/>
          </a:prstGeom>
        </p:spPr>
      </p:pic>
      <p:sp>
        <p:nvSpPr>
          <p:cNvPr id="3" name="Text 0"/>
          <p:cNvSpPr/>
          <p:nvPr/>
        </p:nvSpPr>
        <p:spPr>
          <a:xfrm>
            <a:off x="729615" y="573286"/>
            <a:ext cx="7684770" cy="1226344"/>
          </a:xfrm>
          <a:prstGeom prst="rect">
            <a:avLst/>
          </a:prstGeom>
          <a:noFill/>
          <a:ln/>
        </p:spPr>
        <p:txBody>
          <a:bodyPr wrap="square" lIns="0" tIns="0" rIns="0" bIns="0" rtlCol="0" anchor="t"/>
          <a:lstStyle/>
          <a:p>
            <a:pPr indent="0" marL="0">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Penggunaan Middleware dan Validasi JWT</a:t>
            </a:r>
            <a:endParaRPr lang="en-US" sz="3850" dirty="0"/>
          </a:p>
        </p:txBody>
      </p:sp>
      <p:pic>
        <p:nvPicPr>
          <p:cNvPr id="4" name="Image 1" descr="preencoded.png">    </p:cNvPr>
          <p:cNvPicPr>
            <a:picLocks noChangeAspect="1"/>
          </p:cNvPicPr>
          <p:nvPr/>
        </p:nvPicPr>
        <p:blipFill>
          <a:blip r:embed="rId2"/>
          <a:stretch>
            <a:fillRect/>
          </a:stretch>
        </p:blipFill>
        <p:spPr>
          <a:xfrm>
            <a:off x="729615" y="2112288"/>
            <a:ext cx="1042273" cy="1848803"/>
          </a:xfrm>
          <a:prstGeom prst="rect">
            <a:avLst/>
          </a:prstGeom>
        </p:spPr>
      </p:pic>
      <p:sp>
        <p:nvSpPr>
          <p:cNvPr id="5" name="Text 1"/>
          <p:cNvSpPr/>
          <p:nvPr/>
        </p:nvSpPr>
        <p:spPr>
          <a:xfrm>
            <a:off x="2084546" y="2320647"/>
            <a:ext cx="2452568" cy="306586"/>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Middleware</a:t>
            </a:r>
            <a:endParaRPr lang="en-US" sz="1900" dirty="0"/>
          </a:p>
        </p:txBody>
      </p:sp>
      <p:sp>
        <p:nvSpPr>
          <p:cNvPr id="6" name="Text 2"/>
          <p:cNvSpPr/>
          <p:nvPr/>
        </p:nvSpPr>
        <p:spPr>
          <a:xfrm>
            <a:off x="2084546" y="2752249"/>
            <a:ext cx="6329839" cy="1000482"/>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Middleware digunakan untuk menangani tugas umum, seperti otentikasi, otorisasi, dan logging, sebelum permintaan mencapai endpoint.</a:t>
            </a:r>
            <a:endParaRPr lang="en-US" sz="1600" dirty="0"/>
          </a:p>
        </p:txBody>
      </p:sp>
      <p:pic>
        <p:nvPicPr>
          <p:cNvPr id="7" name="Image 2" descr="preencoded.png">    </p:cNvPr>
          <p:cNvPicPr>
            <a:picLocks noChangeAspect="1"/>
          </p:cNvPicPr>
          <p:nvPr/>
        </p:nvPicPr>
        <p:blipFill>
          <a:blip r:embed="rId3"/>
          <a:stretch>
            <a:fillRect/>
          </a:stretch>
        </p:blipFill>
        <p:spPr>
          <a:xfrm>
            <a:off x="729615" y="3961090"/>
            <a:ext cx="1042273" cy="1848803"/>
          </a:xfrm>
          <a:prstGeom prst="rect">
            <a:avLst/>
          </a:prstGeom>
        </p:spPr>
      </p:pic>
      <p:sp>
        <p:nvSpPr>
          <p:cNvPr id="8" name="Text 3"/>
          <p:cNvSpPr/>
          <p:nvPr/>
        </p:nvSpPr>
        <p:spPr>
          <a:xfrm>
            <a:off x="2084546" y="4169450"/>
            <a:ext cx="2452568" cy="306586"/>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Validasi JWT</a:t>
            </a:r>
            <a:endParaRPr lang="en-US" sz="1900" dirty="0"/>
          </a:p>
        </p:txBody>
      </p:sp>
      <p:sp>
        <p:nvSpPr>
          <p:cNvPr id="9" name="Text 4"/>
          <p:cNvSpPr/>
          <p:nvPr/>
        </p:nvSpPr>
        <p:spPr>
          <a:xfrm>
            <a:off x="2084546" y="4601051"/>
            <a:ext cx="6329839" cy="1000482"/>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Token JWT digunakan untuk mengamankan komunikasi antara klien dan server, memverifikasi identitas pengguna dan mencegah akses tidak sah.</a:t>
            </a:r>
            <a:endParaRPr lang="en-US" sz="1600" dirty="0"/>
          </a:p>
        </p:txBody>
      </p:sp>
      <p:pic>
        <p:nvPicPr>
          <p:cNvPr id="10" name="Image 3" descr="preencoded.png">    </p:cNvPr>
          <p:cNvPicPr>
            <a:picLocks noChangeAspect="1"/>
          </p:cNvPicPr>
          <p:nvPr/>
        </p:nvPicPr>
        <p:blipFill>
          <a:blip r:embed="rId4"/>
          <a:stretch>
            <a:fillRect/>
          </a:stretch>
        </p:blipFill>
        <p:spPr>
          <a:xfrm>
            <a:off x="729615" y="5809893"/>
            <a:ext cx="1042273" cy="1848803"/>
          </a:xfrm>
          <a:prstGeom prst="rect">
            <a:avLst/>
          </a:prstGeom>
        </p:spPr>
      </p:pic>
      <p:sp>
        <p:nvSpPr>
          <p:cNvPr id="11" name="Text 5"/>
          <p:cNvSpPr/>
          <p:nvPr/>
        </p:nvSpPr>
        <p:spPr>
          <a:xfrm>
            <a:off x="2084546" y="6018252"/>
            <a:ext cx="2452568" cy="306586"/>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Keamanan Data</a:t>
            </a:r>
            <a:endParaRPr lang="en-US" sz="1900" dirty="0"/>
          </a:p>
        </p:txBody>
      </p:sp>
      <p:sp>
        <p:nvSpPr>
          <p:cNvPr id="12" name="Text 6"/>
          <p:cNvSpPr/>
          <p:nvPr/>
        </p:nvSpPr>
        <p:spPr>
          <a:xfrm>
            <a:off x="2084546" y="6449854"/>
            <a:ext cx="6329839" cy="1000482"/>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PT Sans" pitchFamily="34" charset="0"/>
                <a:ea typeface="PT Sans" pitchFamily="34" charset="-122"/>
                <a:cs typeface="PT Sans" pitchFamily="34" charset="-120"/>
              </a:rPr>
              <a:t>Penggunaan middleware dan JWT membantu meningkatkan keamanan API dengan memvalidasi permintaan, mengontrol akses, dan melindungi data sensitif.</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6763" y="603766"/>
            <a:ext cx="5549027" cy="644366"/>
          </a:xfrm>
          <a:prstGeom prst="rect">
            <a:avLst/>
          </a:prstGeom>
          <a:noFill/>
          <a:ln/>
        </p:spPr>
        <p:txBody>
          <a:bodyPr wrap="none" lIns="0" tIns="0" rIns="0" bIns="0" rtlCol="0" anchor="t"/>
          <a:lstStyle/>
          <a:p>
            <a:pPr indent="0" marL="0">
              <a:lnSpc>
                <a:spcPts val="5050"/>
              </a:lnSpc>
              <a:buNone/>
            </a:pPr>
            <a:r>
              <a:rPr lang="en-US" sz="4050" dirty="0">
                <a:solidFill>
                  <a:srgbClr val="FFFFFF"/>
                </a:solidFill>
                <a:latin typeface="Nunito Semi Bold" pitchFamily="34" charset="0"/>
                <a:ea typeface="Nunito Semi Bold" pitchFamily="34" charset="-122"/>
                <a:cs typeface="Nunito Semi Bold" pitchFamily="34" charset="-120"/>
              </a:rPr>
              <a:t>Pengujian Endpoint API</a:t>
            </a:r>
            <a:endParaRPr lang="en-US" sz="4050" dirty="0"/>
          </a:p>
        </p:txBody>
      </p:sp>
      <p:pic>
        <p:nvPicPr>
          <p:cNvPr id="3" name="Image 0" descr="preencoded.png">    </p:cNvPr>
          <p:cNvPicPr>
            <a:picLocks noChangeAspect="1"/>
          </p:cNvPicPr>
          <p:nvPr/>
        </p:nvPicPr>
        <p:blipFill>
          <a:blip r:embed="rId1"/>
          <a:stretch>
            <a:fillRect/>
          </a:stretch>
        </p:blipFill>
        <p:spPr>
          <a:xfrm>
            <a:off x="2960489" y="1686282"/>
            <a:ext cx="2160984" cy="1943338"/>
          </a:xfrm>
          <a:prstGeom prst="rect">
            <a:avLst/>
          </a:prstGeom>
        </p:spPr>
      </p:pic>
      <p:sp>
        <p:nvSpPr>
          <p:cNvPr id="4" name="Text 1"/>
          <p:cNvSpPr/>
          <p:nvPr/>
        </p:nvSpPr>
        <p:spPr>
          <a:xfrm>
            <a:off x="3958709" y="2697480"/>
            <a:ext cx="164425" cy="438150"/>
          </a:xfrm>
          <a:prstGeom prst="rect">
            <a:avLst/>
          </a:prstGeom>
          <a:noFill/>
          <a:ln/>
        </p:spPr>
        <p:txBody>
          <a:bodyPr wrap="none" lIns="0" tIns="0" rIns="0" bIns="0" rtlCol="0" anchor="t"/>
          <a:lstStyle/>
          <a:p>
            <a:pPr algn="ctr" indent="0" marL="0">
              <a:lnSpc>
                <a:spcPts val="3450"/>
              </a:lnSpc>
              <a:buNone/>
            </a:pPr>
            <a:r>
              <a:rPr lang="en-US" sz="2150" dirty="0">
                <a:solidFill>
                  <a:srgbClr val="FFFFFF"/>
                </a:solidFill>
                <a:latin typeface="Nunito Semi Bold" pitchFamily="34" charset="0"/>
                <a:ea typeface="Nunito Semi Bold" pitchFamily="34" charset="-122"/>
                <a:cs typeface="Nunito Semi Bold" pitchFamily="34" charset="-120"/>
              </a:rPr>
              <a:t>1</a:t>
            </a:r>
            <a:endParaRPr lang="en-US" sz="2150" dirty="0"/>
          </a:p>
        </p:txBody>
      </p:sp>
      <p:sp>
        <p:nvSpPr>
          <p:cNvPr id="5" name="Text 2"/>
          <p:cNvSpPr/>
          <p:nvPr/>
        </p:nvSpPr>
        <p:spPr>
          <a:xfrm>
            <a:off x="5340548" y="2080617"/>
            <a:ext cx="2577465" cy="322183"/>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Unit Testing</a:t>
            </a:r>
            <a:endParaRPr lang="en-US" sz="2000" dirty="0"/>
          </a:p>
        </p:txBody>
      </p:sp>
      <p:sp>
        <p:nvSpPr>
          <p:cNvPr id="6" name="Text 3"/>
          <p:cNvSpPr/>
          <p:nvPr/>
        </p:nvSpPr>
        <p:spPr>
          <a:xfrm>
            <a:off x="5340548" y="2534245"/>
            <a:ext cx="8304014" cy="70104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Setiap fungsi dan komponen API diuji secara individual untuk memastikan bahwa mereka berfungsi sesuai harapan.</a:t>
            </a:r>
            <a:endParaRPr lang="en-US" sz="1700" dirty="0"/>
          </a:p>
        </p:txBody>
      </p:sp>
      <p:sp>
        <p:nvSpPr>
          <p:cNvPr id="7" name="Shape 4"/>
          <p:cNvSpPr/>
          <p:nvPr/>
        </p:nvSpPr>
        <p:spPr>
          <a:xfrm>
            <a:off x="5176242" y="3641765"/>
            <a:ext cx="8632627" cy="15240"/>
          </a:xfrm>
          <a:prstGeom prst="roundRect">
            <a:avLst>
              <a:gd name="adj" fmla="val 2156442"/>
            </a:avLst>
          </a:prstGeom>
          <a:solidFill>
            <a:srgbClr val="F2B42D"/>
          </a:solidFill>
          <a:ln/>
        </p:spPr>
      </p:sp>
      <p:pic>
        <p:nvPicPr>
          <p:cNvPr id="8" name="Image 1" descr="preencoded.png">    </p:cNvPr>
          <p:cNvPicPr>
            <a:picLocks noChangeAspect="1"/>
          </p:cNvPicPr>
          <p:nvPr/>
        </p:nvPicPr>
        <p:blipFill>
          <a:blip r:embed="rId2"/>
          <a:stretch>
            <a:fillRect/>
          </a:stretch>
        </p:blipFill>
        <p:spPr>
          <a:xfrm>
            <a:off x="1879997" y="3684389"/>
            <a:ext cx="4321969" cy="1943338"/>
          </a:xfrm>
          <a:prstGeom prst="rect">
            <a:avLst/>
          </a:prstGeom>
        </p:spPr>
      </p:pic>
      <p:sp>
        <p:nvSpPr>
          <p:cNvPr id="9" name="Text 5"/>
          <p:cNvSpPr/>
          <p:nvPr/>
        </p:nvSpPr>
        <p:spPr>
          <a:xfrm>
            <a:off x="3958709" y="4436983"/>
            <a:ext cx="164425" cy="438150"/>
          </a:xfrm>
          <a:prstGeom prst="rect">
            <a:avLst/>
          </a:prstGeom>
          <a:noFill/>
          <a:ln/>
        </p:spPr>
        <p:txBody>
          <a:bodyPr wrap="none" lIns="0" tIns="0" rIns="0" bIns="0" rtlCol="0" anchor="t"/>
          <a:lstStyle/>
          <a:p>
            <a:pPr algn="ctr" indent="0" marL="0">
              <a:lnSpc>
                <a:spcPts val="3450"/>
              </a:lnSpc>
              <a:buNone/>
            </a:pPr>
            <a:r>
              <a:rPr lang="en-US" sz="2150" dirty="0">
                <a:solidFill>
                  <a:srgbClr val="FFFFFF"/>
                </a:solidFill>
                <a:latin typeface="Nunito Semi Bold" pitchFamily="34" charset="0"/>
                <a:ea typeface="Nunito Semi Bold" pitchFamily="34" charset="-122"/>
                <a:cs typeface="Nunito Semi Bold" pitchFamily="34" charset="-120"/>
              </a:rPr>
              <a:t>2</a:t>
            </a:r>
            <a:endParaRPr lang="en-US" sz="2150" dirty="0"/>
          </a:p>
        </p:txBody>
      </p:sp>
      <p:sp>
        <p:nvSpPr>
          <p:cNvPr id="10" name="Text 6"/>
          <p:cNvSpPr/>
          <p:nvPr/>
        </p:nvSpPr>
        <p:spPr>
          <a:xfrm>
            <a:off x="6421041" y="4078724"/>
            <a:ext cx="2577465" cy="322183"/>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Integrasi Testing</a:t>
            </a:r>
            <a:endParaRPr lang="en-US" sz="2000" dirty="0"/>
          </a:p>
        </p:txBody>
      </p:sp>
      <p:sp>
        <p:nvSpPr>
          <p:cNvPr id="11" name="Text 7"/>
          <p:cNvSpPr/>
          <p:nvPr/>
        </p:nvSpPr>
        <p:spPr>
          <a:xfrm>
            <a:off x="6421041" y="4532352"/>
            <a:ext cx="7223522" cy="70104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Uji coba dilakukan untuk memverifikasi bahwa berbagai bagian API bekerja bersama dengan baik, termasuk database, middleware, dan endpoint.</a:t>
            </a:r>
            <a:endParaRPr lang="en-US" sz="1700" dirty="0"/>
          </a:p>
        </p:txBody>
      </p:sp>
      <p:sp>
        <p:nvSpPr>
          <p:cNvPr id="12" name="Shape 8"/>
          <p:cNvSpPr/>
          <p:nvPr/>
        </p:nvSpPr>
        <p:spPr>
          <a:xfrm>
            <a:off x="6256734" y="5639872"/>
            <a:ext cx="7552134" cy="15240"/>
          </a:xfrm>
          <a:prstGeom prst="roundRect">
            <a:avLst>
              <a:gd name="adj" fmla="val 2156442"/>
            </a:avLst>
          </a:prstGeom>
          <a:solidFill>
            <a:srgbClr val="D7425E"/>
          </a:solidFill>
          <a:ln/>
        </p:spPr>
      </p:sp>
      <p:pic>
        <p:nvPicPr>
          <p:cNvPr id="13" name="Image 2" descr="preencoded.png">    </p:cNvPr>
          <p:cNvPicPr>
            <a:picLocks noChangeAspect="1"/>
          </p:cNvPicPr>
          <p:nvPr/>
        </p:nvPicPr>
        <p:blipFill>
          <a:blip r:embed="rId3"/>
          <a:stretch>
            <a:fillRect/>
          </a:stretch>
        </p:blipFill>
        <p:spPr>
          <a:xfrm>
            <a:off x="799505" y="5682496"/>
            <a:ext cx="6482953" cy="1943338"/>
          </a:xfrm>
          <a:prstGeom prst="rect">
            <a:avLst/>
          </a:prstGeom>
        </p:spPr>
      </p:pic>
      <p:sp>
        <p:nvSpPr>
          <p:cNvPr id="14" name="Text 9"/>
          <p:cNvSpPr/>
          <p:nvPr/>
        </p:nvSpPr>
        <p:spPr>
          <a:xfrm>
            <a:off x="3958709" y="6435090"/>
            <a:ext cx="164425" cy="438150"/>
          </a:xfrm>
          <a:prstGeom prst="rect">
            <a:avLst/>
          </a:prstGeom>
          <a:noFill/>
          <a:ln/>
        </p:spPr>
        <p:txBody>
          <a:bodyPr wrap="none" lIns="0" tIns="0" rIns="0" bIns="0" rtlCol="0" anchor="t"/>
          <a:lstStyle/>
          <a:p>
            <a:pPr algn="ctr" indent="0" marL="0">
              <a:lnSpc>
                <a:spcPts val="3450"/>
              </a:lnSpc>
              <a:buNone/>
            </a:pPr>
            <a:r>
              <a:rPr lang="en-US" sz="2150" dirty="0">
                <a:solidFill>
                  <a:srgbClr val="FFFFFF"/>
                </a:solidFill>
                <a:latin typeface="Nunito Semi Bold" pitchFamily="34" charset="0"/>
                <a:ea typeface="Nunito Semi Bold" pitchFamily="34" charset="-122"/>
                <a:cs typeface="Nunito Semi Bold" pitchFamily="34" charset="-120"/>
              </a:rPr>
              <a:t>3</a:t>
            </a:r>
            <a:endParaRPr lang="en-US" sz="2150" dirty="0"/>
          </a:p>
        </p:txBody>
      </p:sp>
      <p:sp>
        <p:nvSpPr>
          <p:cNvPr id="15" name="Text 10"/>
          <p:cNvSpPr/>
          <p:nvPr/>
        </p:nvSpPr>
        <p:spPr>
          <a:xfrm>
            <a:off x="7501533" y="5901571"/>
            <a:ext cx="2577465" cy="322183"/>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End-to-End Testing</a:t>
            </a:r>
            <a:endParaRPr lang="en-US" sz="2000" dirty="0"/>
          </a:p>
        </p:txBody>
      </p:sp>
      <p:sp>
        <p:nvSpPr>
          <p:cNvPr id="16" name="Text 11"/>
          <p:cNvSpPr/>
          <p:nvPr/>
        </p:nvSpPr>
        <p:spPr>
          <a:xfrm>
            <a:off x="7501533" y="6355199"/>
            <a:ext cx="6143030" cy="1051560"/>
          </a:xfrm>
          <a:prstGeom prst="rect">
            <a:avLst/>
          </a:prstGeom>
          <a:noFill/>
          <a:ln/>
        </p:spPr>
        <p:txBody>
          <a:bodyPr wrap="square" lIns="0" tIns="0" rIns="0" bIns="0" rtlCol="0" anchor="t"/>
          <a:lstStyle/>
          <a:p>
            <a:pPr algn="l" indent="0" marL="0">
              <a:lnSpc>
                <a:spcPts val="2750"/>
              </a:lnSpc>
              <a:buNone/>
            </a:pPr>
            <a:r>
              <a:rPr lang="en-US" sz="1700" dirty="0">
                <a:solidFill>
                  <a:srgbClr val="FFFFFF"/>
                </a:solidFill>
                <a:latin typeface="PT Sans" pitchFamily="34" charset="0"/>
                <a:ea typeface="PT Sans" pitchFamily="34" charset="-122"/>
                <a:cs typeface="PT Sans" pitchFamily="34" charset="-120"/>
              </a:rPr>
              <a:t>Uji coba dilakukan untuk mensimulasikan alur pengguna lengkap, dari permintaan klien hingga respon server, untuk memastikan fungsionalitas API secara keseluruhan.</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82165"/>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Kesimpulan dan Rekomendasi</a:t>
            </a:r>
            <a:endParaRPr lang="en-US" sz="4400" dirty="0"/>
          </a:p>
        </p:txBody>
      </p:sp>
      <p:sp>
        <p:nvSpPr>
          <p:cNvPr id="4" name="Text 1"/>
          <p:cNvSpPr/>
          <p:nvPr/>
        </p:nvSpPr>
        <p:spPr>
          <a:xfrm>
            <a:off x="837724" y="3849172"/>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REST API yang dirancang untuk toko kelontong ini menawarkan solusi terintegrasi dan aman untuk mengelola operasi, meningkatkan efisiensi, dan meningkatkan pengalaman pelanggan. Rekomendasi untuk pengembangan selanjutnya meliputi optimasi kinerja, integrasi dengan platform e-commerce, dan pengembangan fitur baru yang didorong oleh data.</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2025-01-28T07:30:49Z</dcterms:created>
  <dcterms:modified xsi:type="dcterms:W3CDTF">2025-01-28T07:30:49Z</dcterms:modified>
</cp:coreProperties>
</file>